
<file path=[Content_Types].xml><?xml version="1.0" encoding="utf-8"?>
<Types xmlns="http://schemas.openxmlformats.org/package/2006/content-types">
  <Default Extension="png" ContentType="image/png"/>
  <Default Extension="jpeg" ContentType="image/jpeg"/>
  <Default Extension="wma" ContentType="audio/x-ms-wma"/>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4"/>
  </p:notesMasterIdLst>
  <p:handoutMasterIdLst>
    <p:handoutMasterId r:id="rId25"/>
  </p:handoutMasterIdLst>
  <p:sldIdLst>
    <p:sldId id="257" r:id="rId2"/>
    <p:sldId id="265" r:id="rId3"/>
    <p:sldId id="269" r:id="rId4"/>
    <p:sldId id="268" r:id="rId5"/>
    <p:sldId id="284" r:id="rId6"/>
    <p:sldId id="261" r:id="rId7"/>
    <p:sldId id="270" r:id="rId8"/>
    <p:sldId id="262" r:id="rId9"/>
    <p:sldId id="271" r:id="rId10"/>
    <p:sldId id="258" r:id="rId11"/>
    <p:sldId id="283" r:id="rId12"/>
    <p:sldId id="272" r:id="rId13"/>
    <p:sldId id="273" r:id="rId14"/>
    <p:sldId id="274" r:id="rId15"/>
    <p:sldId id="275" r:id="rId16"/>
    <p:sldId id="276" r:id="rId17"/>
    <p:sldId id="277" r:id="rId18"/>
    <p:sldId id="278" r:id="rId19"/>
    <p:sldId id="279" r:id="rId20"/>
    <p:sldId id="280" r:id="rId21"/>
    <p:sldId id="281" r:id="rId22"/>
    <p:sldId id="26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856" autoAdjust="0"/>
  </p:normalViewPr>
  <p:slideViewPr>
    <p:cSldViewPr>
      <p:cViewPr>
        <p:scale>
          <a:sx n="55" d="100"/>
          <a:sy n="55" d="100"/>
        </p:scale>
        <p:origin x="-130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6D70B5-BEE6-4D25-A678-87E0DC9A50E8}" type="datetimeFigureOut">
              <a:rPr lang="en-US" smtClean="0"/>
              <a:t>9/2/2016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BB0728-D22C-4302-8C38-740621E4E640}" type="slidenum">
              <a:rPr lang="en-US" smtClean="0"/>
              <a:t>‹#›</a:t>
            </a:fld>
            <a:endParaRPr lang="en-US"/>
          </a:p>
        </p:txBody>
      </p:sp>
    </p:spTree>
    <p:extLst>
      <p:ext uri="{BB962C8B-B14F-4D97-AF65-F5344CB8AC3E}">
        <p14:creationId xmlns:p14="http://schemas.microsoft.com/office/powerpoint/2010/main" val="215525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577B2A-005D-4E9E-88A5-FC40F4A683E7}" type="datetimeFigureOut">
              <a:rPr lang="en-US" smtClean="0"/>
              <a:pPr/>
              <a:t>9/2/2016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02CEEE-E76E-4C7A-B7AF-D1327A3FA81C}" type="slidenum">
              <a:rPr lang="en-US" smtClean="0"/>
              <a:pPr/>
              <a:t>‹#›</a:t>
            </a:fld>
            <a:endParaRPr lang="en-US"/>
          </a:p>
        </p:txBody>
      </p:sp>
    </p:spTree>
    <p:extLst>
      <p:ext uri="{BB962C8B-B14F-4D97-AF65-F5344CB8AC3E}">
        <p14:creationId xmlns:p14="http://schemas.microsoft.com/office/powerpoint/2010/main" val="327647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lvl="0" rtl="0">
              <a:buClr>
                <a:srgbClr val="000000"/>
              </a:buClr>
              <a:buSzPct val="100000"/>
              <a:buFont typeface="Arial"/>
              <a:buNone/>
            </a:pPr>
            <a:r>
              <a:rPr lang="en" dirty="0" smtClean="0"/>
              <a:t>T</a:t>
            </a:r>
            <a:r>
              <a:rPr lang="en-US" dirty="0" smtClean="0"/>
              <a:t>h</a:t>
            </a:r>
            <a:r>
              <a:rPr lang="en" dirty="0" smtClean="0"/>
              <a:t>is</a:t>
            </a:r>
            <a:r>
              <a:rPr lang="en" baseline="0" dirty="0" smtClean="0"/>
              <a:t> is the student instructional video </a:t>
            </a:r>
            <a:r>
              <a:rPr lang="en" baseline="0" smtClean="0"/>
              <a:t>for advisory </a:t>
            </a:r>
            <a:r>
              <a:rPr lang="en" baseline="0" dirty="0" smtClean="0"/>
              <a:t>and FIT sessions for Austin High School.  After viewing this presentation, you should have a good idea of what to expect from these programs this year.</a:t>
            </a:r>
            <a:endParaRPr lang="en" dirty="0"/>
          </a:p>
          <a:p>
            <a:endParaRPr dirty="0"/>
          </a:p>
        </p:txBody>
      </p:sp>
    </p:spTree>
    <p:extLst>
      <p:ext uri="{BB962C8B-B14F-4D97-AF65-F5344CB8AC3E}">
        <p14:creationId xmlns:p14="http://schemas.microsoft.com/office/powerpoint/2010/main" val="103894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a:buNone/>
            </a:pPr>
            <a:r>
              <a:rPr lang="en" dirty="0" smtClean="0"/>
              <a:t>You have</a:t>
            </a:r>
            <a:r>
              <a:rPr lang="en" baseline="0" dirty="0" smtClean="0"/>
              <a:t> an assigned advisory class you will attend once a week.  Advisory will always occur on Monday but sometimes on Tuesday when M</a:t>
            </a:r>
            <a:r>
              <a:rPr lang="en-US" baseline="0" dirty="0" smtClean="0"/>
              <a:t>o</a:t>
            </a:r>
            <a:r>
              <a:rPr lang="en" baseline="0" dirty="0" smtClean="0"/>
              <a:t>nday is a student holiday.  </a:t>
            </a:r>
            <a:endParaRPr lang="en" dirty="0"/>
          </a:p>
        </p:txBody>
      </p:sp>
    </p:spTree>
    <p:extLst>
      <p:ext uri="{BB962C8B-B14F-4D97-AF65-F5344CB8AC3E}">
        <p14:creationId xmlns:p14="http://schemas.microsoft.com/office/powerpoint/2010/main" val="400718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now let’s look at the Student FIT Portal.  This is the system we will use to manage your FIT sessions.  </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11</a:t>
            </a:fld>
            <a:endParaRPr lang="en-US"/>
          </a:p>
        </p:txBody>
      </p:sp>
    </p:spTree>
    <p:extLst>
      <p:ext uri="{BB962C8B-B14F-4D97-AF65-F5344CB8AC3E}">
        <p14:creationId xmlns:p14="http://schemas.microsoft.com/office/powerpoint/2010/main" val="182504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a:buNone/>
            </a:pPr>
            <a:r>
              <a:rPr lang="en" dirty="0" smtClean="0"/>
              <a:t>Now</a:t>
            </a:r>
            <a:r>
              <a:rPr lang="en" baseline="0" dirty="0" smtClean="0"/>
              <a:t> you will see how simple it is to use your smart phone or a computer to schedule a meeting. Sessions will soon be posted so you can schedule your FIT sessions for next week. Teachers are required to have their FIT sessions posted each Friday for the following week.  You may schedule your FIT meetings at any time, but you must check your portal on Monday after 9:00 am to see if a teacher has assigned you to a session.  </a:t>
            </a:r>
          </a:p>
          <a:p>
            <a:pPr>
              <a:buNone/>
            </a:pPr>
            <a:endParaRPr lang="en" baseline="0" dirty="0" smtClean="0"/>
          </a:p>
          <a:p>
            <a:pPr>
              <a:buNone/>
            </a:pPr>
            <a:r>
              <a:rPr lang="en" baseline="0" dirty="0" smtClean="0"/>
              <a:t>All sessions are limited to a specified number of seats.  Once those seats are scheduled, you will not be able to sign up for that meeting. The earlier you schedule a FIT session, the better your chances are of getting into the one you want!</a:t>
            </a:r>
          </a:p>
          <a:p>
            <a:pPr>
              <a:buNone/>
            </a:pPr>
            <a:endParaRPr lang="en" baseline="0" dirty="0" smtClean="0"/>
          </a:p>
          <a:p>
            <a:pPr>
              <a:buNone/>
            </a:pPr>
            <a:endParaRPr lang="en" dirty="0"/>
          </a:p>
        </p:txBody>
      </p:sp>
    </p:spTree>
    <p:extLst>
      <p:ext uri="{BB962C8B-B14F-4D97-AF65-F5344CB8AC3E}">
        <p14:creationId xmlns:p14="http://schemas.microsoft.com/office/powerpoint/2010/main" val="356160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log into the AISD Cloud to access the student portal,</a:t>
            </a:r>
            <a:r>
              <a:rPr lang="en-US" baseline="0" dirty="0" smtClean="0"/>
              <a:t> you will first t</a:t>
            </a:r>
            <a:r>
              <a:rPr lang="en-US" dirty="0" smtClean="0"/>
              <a:t>ype</a:t>
            </a:r>
            <a:r>
              <a:rPr lang="en-US" baseline="0" dirty="0" smtClean="0"/>
              <a:t> “my.austinisd.org” into your browser bar. </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13</a:t>
            </a:fld>
            <a:endParaRPr lang="en-US"/>
          </a:p>
        </p:txBody>
      </p:sp>
    </p:spTree>
    <p:extLst>
      <p:ext uri="{BB962C8B-B14F-4D97-AF65-F5344CB8AC3E}">
        <p14:creationId xmlns:p14="http://schemas.microsoft.com/office/powerpoint/2010/main" val="242837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are new to AISD or just don’t remember how to log in, here is how you do it:  Your user name will be the capital letter S and then your student number.  Your default password is the capital of the first letter of your last name, your six digit birth date and then a lowercase s</a:t>
            </a:r>
          </a:p>
          <a:p>
            <a:endParaRPr lang="en-US" baseline="0" dirty="0" smtClean="0"/>
          </a:p>
          <a:p>
            <a:r>
              <a:rPr lang="en-US" baseline="0" dirty="0" smtClean="0"/>
              <a:t>If you have changed your password and have forgotten what it is, it will need to be reset.  Your teacher can reset it by calling the help desk.</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14</a:t>
            </a:fld>
            <a:endParaRPr lang="en-US"/>
          </a:p>
        </p:txBody>
      </p:sp>
    </p:spTree>
    <p:extLst>
      <p:ext uri="{BB962C8B-B14F-4D97-AF65-F5344CB8AC3E}">
        <p14:creationId xmlns:p14="http://schemas.microsoft.com/office/powerpoint/2010/main" val="80135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Sessions are listed by date.  Click on the blue link to see the sessions offered on each day</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15</a:t>
            </a:fld>
            <a:endParaRPr lang="en-US"/>
          </a:p>
        </p:txBody>
      </p:sp>
    </p:spTree>
    <p:extLst>
      <p:ext uri="{BB962C8B-B14F-4D97-AF65-F5344CB8AC3E}">
        <p14:creationId xmlns:p14="http://schemas.microsoft.com/office/powerpoint/2010/main" val="124280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the “add” button to schedule the session you have selected.</a:t>
            </a:r>
            <a:r>
              <a:rPr lang="en-US" baseline="0" dirty="0" smtClean="0"/>
              <a:t>  It’s that easy!</a:t>
            </a:r>
          </a:p>
          <a:p>
            <a:endParaRPr lang="en-US" baseline="0" dirty="0" smtClean="0"/>
          </a:p>
        </p:txBody>
      </p:sp>
      <p:sp>
        <p:nvSpPr>
          <p:cNvPr id="4" name="Slide Number Placeholder 3"/>
          <p:cNvSpPr>
            <a:spLocks noGrp="1"/>
          </p:cNvSpPr>
          <p:nvPr>
            <p:ph type="sldNum" sz="quarter" idx="10"/>
          </p:nvPr>
        </p:nvSpPr>
        <p:spPr/>
        <p:txBody>
          <a:bodyPr/>
          <a:lstStyle/>
          <a:p>
            <a:fld id="{A3BCCD14-8D1D-4211-8B64-7DA89DAFBAAD}" type="slidenum">
              <a:rPr lang="en-US" smtClean="0"/>
              <a:pPr/>
              <a:t>16</a:t>
            </a:fld>
            <a:endParaRPr lang="en-US"/>
          </a:p>
        </p:txBody>
      </p:sp>
    </p:spTree>
    <p:extLst>
      <p:ext uri="{BB962C8B-B14F-4D97-AF65-F5344CB8AC3E}">
        <p14:creationId xmlns:p14="http://schemas.microsoft.com/office/powerpoint/2010/main" val="267056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you click “add” it</a:t>
            </a:r>
            <a:r>
              <a:rPr lang="en-US" baseline="0" dirty="0" smtClean="0"/>
              <a:t> will take you back to the front page of your FIT portal where you will see a list of FIT meetings you have scheduled.</a:t>
            </a:r>
            <a:endParaRPr lang="en-US" dirty="0" smtClean="0"/>
          </a:p>
          <a:p>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17</a:t>
            </a:fld>
            <a:endParaRPr lang="en-US"/>
          </a:p>
        </p:txBody>
      </p:sp>
    </p:spTree>
    <p:extLst>
      <p:ext uri="{BB962C8B-B14F-4D97-AF65-F5344CB8AC3E}">
        <p14:creationId xmlns:p14="http://schemas.microsoft.com/office/powerpoint/2010/main" val="4172995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want to change your selection, just click the red X and you will get the blue link back for that day.  You can only be scheduled into one session each day, and if a teacher has scheduled that session with  you, you cannot change it.</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18</a:t>
            </a:fld>
            <a:endParaRPr lang="en-US"/>
          </a:p>
        </p:txBody>
      </p:sp>
    </p:spTree>
    <p:extLst>
      <p:ext uri="{BB962C8B-B14F-4D97-AF65-F5344CB8AC3E}">
        <p14:creationId xmlns:p14="http://schemas.microsoft.com/office/powerpoint/2010/main" val="289550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a:t>
            </a:r>
            <a:r>
              <a:rPr lang="en-US" baseline="0" dirty="0" smtClean="0"/>
              <a:t> see</a:t>
            </a:r>
            <a:r>
              <a:rPr lang="en-US" dirty="0" smtClean="0"/>
              <a:t> “Teacher Assigned:  Cannot Delete” under “status,” it means that a teacher has assigned</a:t>
            </a:r>
            <a:r>
              <a:rPr lang="en-US" baseline="0" dirty="0" smtClean="0"/>
              <a:t> you to a FIT session. You may not remove this session.  You must attend this session.   </a:t>
            </a:r>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19</a:t>
            </a:fld>
            <a:endParaRPr lang="en-US"/>
          </a:p>
        </p:txBody>
      </p:sp>
    </p:spTree>
    <p:extLst>
      <p:ext uri="{BB962C8B-B14F-4D97-AF65-F5344CB8AC3E}">
        <p14:creationId xmlns:p14="http://schemas.microsoft.com/office/powerpoint/2010/main" val="66918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Homeroom and FIT</a:t>
            </a:r>
            <a:r>
              <a:rPr lang="en-US" baseline="0" dirty="0" smtClean="0"/>
              <a:t> sessions will occur after the first period of the day on all regular school days from 10:35-11:00 am. Advisory  and FIT will not meet on late starts, pep rally days, or testing days.  The basic schedule for the week is Advisory on Mondays and FIT on Tuesdays, Wednesdays, Thursdays and Fridays.</a:t>
            </a:r>
            <a:endParaRPr lang="en-US" dirty="0"/>
          </a:p>
        </p:txBody>
      </p:sp>
      <p:sp>
        <p:nvSpPr>
          <p:cNvPr id="4" name="Slide Number Placeholder 3"/>
          <p:cNvSpPr>
            <a:spLocks noGrp="1"/>
          </p:cNvSpPr>
          <p:nvPr>
            <p:ph type="sldNum" sz="quarter" idx="10"/>
          </p:nvPr>
        </p:nvSpPr>
        <p:spPr/>
        <p:txBody>
          <a:bodyPr/>
          <a:lstStyle/>
          <a:p>
            <a:fld id="{AF02CEEE-E76E-4C7A-B7AF-D1327A3FA81C}" type="slidenum">
              <a:rPr lang="en-US" smtClean="0"/>
              <a:pPr/>
              <a:t>2</a:t>
            </a:fld>
            <a:endParaRPr lang="en-US"/>
          </a:p>
        </p:txBody>
      </p:sp>
    </p:spTree>
    <p:extLst>
      <p:ext uri="{BB962C8B-B14F-4D97-AF65-F5344CB8AC3E}">
        <p14:creationId xmlns:p14="http://schemas.microsoft.com/office/powerpoint/2010/main" val="714494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frequently asked questions</a:t>
            </a:r>
          </a:p>
          <a:p>
            <a:endParaRPr lang="en-US" dirty="0" smtClean="0"/>
          </a:p>
          <a:p>
            <a:r>
              <a:rPr lang="en-US" dirty="0" smtClean="0"/>
              <a:t>When do I sign up?  All sessions will be posted by your teachers on Friday after 5:00pm.  You may sign up over the weekend or on Monday.  You will might</a:t>
            </a:r>
            <a:r>
              <a:rPr lang="en-US" baseline="0" dirty="0" smtClean="0"/>
              <a:t> also </a:t>
            </a:r>
            <a:r>
              <a:rPr lang="en-US" dirty="0" smtClean="0"/>
              <a:t>have</a:t>
            </a:r>
            <a:r>
              <a:rPr lang="en-US" baseline="0" dirty="0" smtClean="0"/>
              <a:t> time to sign up during your Monday advisory. </a:t>
            </a:r>
          </a:p>
          <a:p>
            <a:endParaRPr lang="en-US" dirty="0" smtClean="0"/>
          </a:p>
          <a:p>
            <a:r>
              <a:rPr lang="en-US" dirty="0" smtClean="0"/>
              <a:t>Can more than one teacher assign me at a time?  No, the system only allows one FIT session per day.</a:t>
            </a:r>
          </a:p>
          <a:p>
            <a:endParaRPr lang="en-US" dirty="0" smtClean="0"/>
          </a:p>
          <a:p>
            <a:r>
              <a:rPr lang="en-US" dirty="0" smtClean="0"/>
              <a:t>What if I forget to sign up? </a:t>
            </a:r>
            <a:r>
              <a:rPr lang="en-US" baseline="0" dirty="0" smtClean="0"/>
              <a:t>If you do not sign up, you will be placed in the FIT PIT (room 115) where you will be assigned to lunch detention and </a:t>
            </a:r>
            <a:r>
              <a:rPr lang="en" dirty="0" smtClean="0">
                <a:solidFill>
                  <a:schemeClr val="dk1"/>
                </a:solidFill>
              </a:rPr>
              <a:t>and sit in silence for the rest of the FIT period.</a:t>
            </a:r>
            <a:r>
              <a:rPr lang="en-US" baseline="0" dirty="0" smtClean="0"/>
              <a:t> </a:t>
            </a:r>
            <a:endParaRPr lang="en-US" dirty="0" smtClean="0"/>
          </a:p>
          <a:p>
            <a:endParaRPr lang="en-US" dirty="0" smtClean="0"/>
          </a:p>
          <a:p>
            <a:r>
              <a:rPr lang="en-US" dirty="0" smtClean="0"/>
              <a:t>What if the meeting I want is full?  Find another session</a:t>
            </a:r>
          </a:p>
          <a:p>
            <a:endParaRPr lang="en-US" dirty="0" smtClean="0"/>
          </a:p>
        </p:txBody>
      </p:sp>
      <p:sp>
        <p:nvSpPr>
          <p:cNvPr id="4" name="Slide Number Placeholder 3"/>
          <p:cNvSpPr>
            <a:spLocks noGrp="1"/>
          </p:cNvSpPr>
          <p:nvPr>
            <p:ph type="sldNum" sz="quarter" idx="10"/>
          </p:nvPr>
        </p:nvSpPr>
        <p:spPr/>
        <p:txBody>
          <a:bodyPr/>
          <a:lstStyle/>
          <a:p>
            <a:fld id="{A3BCCD14-8D1D-4211-8B64-7DA89DAFBAAD}" type="slidenum">
              <a:rPr lang="en-US" smtClean="0"/>
              <a:pPr/>
              <a:t>20</a:t>
            </a:fld>
            <a:endParaRPr lang="en-US"/>
          </a:p>
        </p:txBody>
      </p:sp>
    </p:spTree>
    <p:extLst>
      <p:ext uri="{BB962C8B-B14F-4D97-AF65-F5344CB8AC3E}">
        <p14:creationId xmlns:p14="http://schemas.microsoft.com/office/powerpoint/2010/main" val="2757669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 don’t have a smart phone.  How can I schedule a session?  School computers are available in the library before</a:t>
            </a:r>
            <a:r>
              <a:rPr lang="en-US" baseline="0" dirty="0" smtClean="0"/>
              <a:t> school and after school.  There are computers in the tutoring center that are also available to you after school.  You may sign up from home if you have a computer with internet access.  Your teacher may also allow you to use the computers in their </a:t>
            </a:r>
            <a:r>
              <a:rPr lang="en-US" baseline="0" smtClean="0"/>
              <a:t>classroom if time permits. </a:t>
            </a:r>
            <a:endParaRPr lang="en-US" dirty="0" smtClean="0"/>
          </a:p>
          <a:p>
            <a:endParaRPr lang="en-US" dirty="0" smtClean="0"/>
          </a:p>
          <a:p>
            <a:r>
              <a:rPr lang="en-US" dirty="0" smtClean="0"/>
              <a:t>Why can’t I change a FIT</a:t>
            </a:r>
            <a:r>
              <a:rPr lang="en-US" baseline="0" dirty="0" smtClean="0"/>
              <a:t> session</a:t>
            </a:r>
            <a:r>
              <a:rPr lang="en-US" dirty="0" smtClean="0"/>
              <a:t> that a teacher schedules with me?  Your teacher</a:t>
            </a:r>
            <a:r>
              <a:rPr lang="en-US" baseline="0" dirty="0" smtClean="0"/>
              <a:t> has</a:t>
            </a:r>
            <a:r>
              <a:rPr lang="en-US" dirty="0" smtClean="0"/>
              <a:t> scheduled a FIT</a:t>
            </a:r>
            <a:r>
              <a:rPr lang="en-US" baseline="0" dirty="0" smtClean="0"/>
              <a:t> session</a:t>
            </a:r>
            <a:r>
              <a:rPr lang="en-US" dirty="0" smtClean="0"/>
              <a:t> with students for a variety of reasons.  You can check with your teacher to find out why he or she wants</a:t>
            </a:r>
            <a:r>
              <a:rPr lang="en-US" baseline="0" dirty="0" smtClean="0"/>
              <a:t> to meet with you.  </a:t>
            </a:r>
            <a:r>
              <a:rPr lang="en-US" dirty="0" smtClean="0"/>
              <a:t>These are always mandatory meetings.  </a:t>
            </a:r>
          </a:p>
          <a:p>
            <a:endParaRPr lang="en-US" dirty="0" smtClean="0"/>
          </a:p>
          <a:p>
            <a:r>
              <a:rPr lang="en-US" dirty="0" smtClean="0"/>
              <a:t>Is there any other way to know if I’m signed up for a session other than checking the portal?</a:t>
            </a:r>
            <a:r>
              <a:rPr lang="en-US" baseline="0" dirty="0" smtClean="0"/>
              <a:t>  </a:t>
            </a:r>
            <a:r>
              <a:rPr lang="en-US" dirty="0" smtClean="0"/>
              <a:t>The FIT Portal will automatically send an email to your AISD email account when you are signed up for a session.  You may want to set up your AISD email account on your smart phone for faster notifications.  You can also check your email through the Student Cloud.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BCCD14-8D1D-4211-8B64-7DA89DAFBAAD}" type="slidenum">
              <a:rPr lang="en-US" smtClean="0"/>
              <a:pPr/>
              <a:t>21</a:t>
            </a:fld>
            <a:endParaRPr lang="en-US"/>
          </a:p>
        </p:txBody>
      </p:sp>
    </p:spTree>
    <p:extLst>
      <p:ext uri="{BB962C8B-B14F-4D97-AF65-F5344CB8AC3E}">
        <p14:creationId xmlns:p14="http://schemas.microsoft.com/office/powerpoint/2010/main" val="231689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lvl="0" rtl="0">
              <a:buNone/>
            </a:pPr>
            <a:r>
              <a:rPr lang="en" dirty="0" smtClean="0"/>
              <a:t>That’s all for today.  If you have any questions, ask your advisory teacher now.</a:t>
            </a:r>
            <a:r>
              <a:rPr lang="en" baseline="0" dirty="0" smtClean="0"/>
              <a:t> </a:t>
            </a:r>
            <a:r>
              <a:rPr lang="en-US" sz="1200" dirty="0" smtClean="0"/>
              <a:t>REMEMBER: THE FIRST DAY OF FIT IS Wednesday, September 7</a:t>
            </a:r>
            <a:r>
              <a:rPr lang="en-US" sz="1200" baseline="30000" dirty="0" smtClean="0"/>
              <a:t>th</a:t>
            </a:r>
            <a:r>
              <a:rPr lang="en-US" sz="1200" dirty="0" smtClean="0"/>
              <a:t>, you will go to Advisory on Tuesday, September 6</a:t>
            </a:r>
            <a:r>
              <a:rPr lang="en-US" sz="1200" baseline="30000" dirty="0" smtClean="0"/>
              <a:t>th</a:t>
            </a:r>
            <a:r>
              <a:rPr lang="en-US" sz="1200" dirty="0" smtClean="0"/>
              <a:t> to sign up for your FIT classes for the week.</a:t>
            </a:r>
            <a:endParaRPr dirty="0"/>
          </a:p>
        </p:txBody>
      </p:sp>
    </p:spTree>
    <p:extLst>
      <p:ext uri="{BB962C8B-B14F-4D97-AF65-F5344CB8AC3E}">
        <p14:creationId xmlns:p14="http://schemas.microsoft.com/office/powerpoint/2010/main" val="189839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FIT.</a:t>
            </a:r>
            <a:endParaRPr lang="en-US" dirty="0"/>
          </a:p>
        </p:txBody>
      </p:sp>
      <p:sp>
        <p:nvSpPr>
          <p:cNvPr id="4" name="Slide Number Placeholder 3"/>
          <p:cNvSpPr>
            <a:spLocks noGrp="1"/>
          </p:cNvSpPr>
          <p:nvPr>
            <p:ph type="sldNum" sz="quarter" idx="10"/>
          </p:nvPr>
        </p:nvSpPr>
        <p:spPr/>
        <p:txBody>
          <a:bodyPr/>
          <a:lstStyle/>
          <a:p>
            <a:fld id="{AF02CEEE-E76E-4C7A-B7AF-D1327A3FA81C}" type="slidenum">
              <a:rPr lang="en-US" smtClean="0"/>
              <a:pPr/>
              <a:t>3</a:t>
            </a:fld>
            <a:endParaRPr lang="en-US"/>
          </a:p>
        </p:txBody>
      </p:sp>
    </p:spTree>
    <p:extLst>
      <p:ext uri="{BB962C8B-B14F-4D97-AF65-F5344CB8AC3E}">
        <p14:creationId xmlns:p14="http://schemas.microsoft.com/office/powerpoint/2010/main" val="152418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FIT stands for Flexible Instructional Time.  FIT sessions are designed by the individual teacher to support student learning outside of the normal class instructional time but inside the school day. </a:t>
            </a:r>
            <a:r>
              <a:rPr lang="en" dirty="0" smtClean="0"/>
              <a:t>FIT is a time for you to personalize your academic day</a:t>
            </a:r>
            <a:r>
              <a:rPr lang="en-US" dirty="0" smtClean="0"/>
              <a:t> and it</a:t>
            </a:r>
            <a:r>
              <a:rPr lang="en-US" baseline="0" dirty="0" smtClean="0"/>
              <a:t> </a:t>
            </a:r>
            <a:r>
              <a:rPr lang="en-US" sz="1200" dirty="0" smtClean="0"/>
              <a:t>gives</a:t>
            </a:r>
            <a:r>
              <a:rPr lang="en-US" sz="1200" baseline="0" dirty="0" smtClean="0"/>
              <a:t> you time to take care of things you might otherwise have to come in or early or stay after school to complete. </a:t>
            </a:r>
            <a:r>
              <a:rPr lang="en" dirty="0" smtClean="0"/>
              <a:t>You can choose to use this time to get organized, complete homework assignments, meet with teachers for tutorials, make up missed assignments, and even explore subjects you’d like to learn more about.  FIT is also a time for teachers to assign you to a session if they feel you need extra help, additional time, or for some other reason.  If a teacher assigns you to a session, it doesn’t mean you are in trouble or have done something wrong, but you are </a:t>
            </a:r>
            <a:r>
              <a:rPr lang="en" b="1" dirty="0" smtClean="0"/>
              <a:t>required </a:t>
            </a:r>
            <a:r>
              <a:rPr lang="en" dirty="0" smtClean="0"/>
              <a:t>to attend.  You will not be able to schedule yourself for any other session that 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F02CEEE-E76E-4C7A-B7AF-D1327A3FA81C}" type="slidenum">
              <a:rPr lang="en-US" smtClean="0"/>
              <a:pPr/>
              <a:t>4</a:t>
            </a:fld>
            <a:endParaRPr lang="en-US"/>
          </a:p>
        </p:txBody>
      </p:sp>
    </p:spTree>
    <p:extLst>
      <p:ext uri="{BB962C8B-B14F-4D97-AF65-F5344CB8AC3E}">
        <p14:creationId xmlns:p14="http://schemas.microsoft.com/office/powerpoint/2010/main" val="299577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Why FIT? There are a lot of great benefits to our F.I.T. program that you will begin to recognize and enjoy next week.  By having this time during the school day, you will be able to seek help from teachers, make up missing work, collaborate with your peers on a project, study for an upcoming test, etc.  If you rely on school bus transportation or are involved in extra </a:t>
            </a:r>
            <a:r>
              <a:rPr lang="en-US" sz="1200" dirty="0" err="1" smtClean="0"/>
              <a:t>curriculars</a:t>
            </a:r>
            <a:r>
              <a:rPr lang="en-US" sz="1200" dirty="0" smtClean="0"/>
              <a:t> before or after school, it can be tough to take care of these types of things outside of school.  F.I.T. allows you the flexibility to take care of your business during the school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F02CEEE-E76E-4C7A-B7AF-D1327A3FA81C}" type="slidenum">
              <a:rPr lang="en-US" smtClean="0"/>
              <a:pPr/>
              <a:t>5</a:t>
            </a:fld>
            <a:endParaRPr lang="en-US"/>
          </a:p>
        </p:txBody>
      </p:sp>
    </p:spTree>
    <p:extLst>
      <p:ext uri="{BB962C8B-B14F-4D97-AF65-F5344CB8AC3E}">
        <p14:creationId xmlns:p14="http://schemas.microsoft.com/office/powerpoint/2010/main" val="327481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lvl="0" rtl="0">
              <a:buClr>
                <a:srgbClr val="000000"/>
              </a:buClr>
              <a:buSzPct val="100000"/>
              <a:buFont typeface="Arial"/>
              <a:buNone/>
            </a:pPr>
            <a:r>
              <a:rPr lang="en" dirty="0"/>
              <a:t>The rules are pretty simple.  </a:t>
            </a:r>
            <a:r>
              <a:rPr lang="en" dirty="0" smtClean="0"/>
              <a:t>Check</a:t>
            </a:r>
            <a:r>
              <a:rPr lang="en" baseline="0" dirty="0" smtClean="0"/>
              <a:t> your FIT </a:t>
            </a:r>
            <a:r>
              <a:rPr lang="en" dirty="0" smtClean="0"/>
              <a:t>portal</a:t>
            </a:r>
            <a:r>
              <a:rPr lang="en" baseline="0" dirty="0" smtClean="0"/>
              <a:t> every Monday after 9:00 am.  If you have not been assigned to a session by a teacher, you must sign up for an open session.  On FIT days, g</a:t>
            </a:r>
            <a:r>
              <a:rPr lang="en" dirty="0" smtClean="0"/>
              <a:t>o </a:t>
            </a:r>
            <a:r>
              <a:rPr lang="en" dirty="0"/>
              <a:t>where you are supposed to be and stay there.  You won’t be able to see a teacher last minute, run to the library, or grab something from your locker, so plan in advance and come prepared.  </a:t>
            </a:r>
            <a:endParaRPr lang="en" dirty="0" smtClean="0"/>
          </a:p>
          <a:p>
            <a:pPr lvl="0" rtl="0">
              <a:buClr>
                <a:srgbClr val="000000"/>
              </a:buClr>
              <a:buSzPct val="100000"/>
              <a:buFont typeface="Arial"/>
              <a:buNone/>
            </a:pPr>
            <a:endParaRPr lang="en" dirty="0" smtClean="0"/>
          </a:p>
          <a:p>
            <a:endParaRPr dirty="0"/>
          </a:p>
          <a:p>
            <a:endParaRPr dirty="0"/>
          </a:p>
          <a:p>
            <a:endParaRPr dirty="0"/>
          </a:p>
        </p:txBody>
      </p:sp>
    </p:spTree>
    <p:extLst>
      <p:ext uri="{BB962C8B-B14F-4D97-AF65-F5344CB8AC3E}">
        <p14:creationId xmlns:p14="http://schemas.microsoft.com/office/powerpoint/2010/main" val="92006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marL="38100" lvl="0" indent="0" rtl="0">
              <a:buClr>
                <a:schemeClr val="dk2"/>
              </a:buClr>
              <a:buSzPct val="166666"/>
              <a:buFont typeface="Arial"/>
              <a:buNone/>
            </a:pPr>
            <a:r>
              <a:rPr lang="en" dirty="0" smtClean="0"/>
              <a:t>FIT time is just like class time and everything your teacher</a:t>
            </a:r>
            <a:r>
              <a:rPr lang="en" baseline="0" dirty="0" smtClean="0"/>
              <a:t> </a:t>
            </a:r>
            <a:r>
              <a:rPr lang="en" dirty="0" smtClean="0"/>
              <a:t>expects of you during class will still apply.  Keep your electronic</a:t>
            </a:r>
            <a:r>
              <a:rPr lang="en" baseline="0" dirty="0" smtClean="0"/>
              <a:t> devices out of sight </a:t>
            </a:r>
            <a:r>
              <a:rPr lang="en" sz="1200" dirty="0" smtClean="0"/>
              <a:t>unless your teacher has given you permission to access your device for a valid educational purpose.</a:t>
            </a:r>
            <a:endParaRPr lang="en" sz="1050" dirty="0" smtClean="0"/>
          </a:p>
          <a:p>
            <a:pPr lvl="0" rtl="0">
              <a:buClr>
                <a:srgbClr val="000000"/>
              </a:buClr>
              <a:buSzPct val="100000"/>
              <a:buFont typeface="Arial"/>
              <a:buNone/>
            </a:pPr>
            <a:endParaRPr lang="en" dirty="0" smtClean="0"/>
          </a:p>
          <a:p>
            <a:endParaRPr dirty="0"/>
          </a:p>
          <a:p>
            <a:endParaRPr dirty="0"/>
          </a:p>
          <a:p>
            <a:endParaRPr dirty="0"/>
          </a:p>
        </p:txBody>
      </p:sp>
    </p:spTree>
    <p:extLst>
      <p:ext uri="{BB962C8B-B14F-4D97-AF65-F5344CB8AC3E}">
        <p14:creationId xmlns:p14="http://schemas.microsoft.com/office/powerpoint/2010/main" val="92006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aseline="0" dirty="0" smtClean="0"/>
              <a:t>If you are out sick on M</a:t>
            </a:r>
            <a:r>
              <a:rPr lang="en-US" baseline="0" dirty="0" smtClean="0"/>
              <a:t>o</a:t>
            </a:r>
            <a:r>
              <a:rPr lang="en" baseline="0" dirty="0" smtClean="0"/>
              <a:t>nday, you should still sign up for your FIT sessions from home.  If you don’t sign up for FIT, you will be taken to the FIT PIT in room 115.  Teachers and assistant principals in the FIT PIT will make sure you are signed up for any other sessions left that week and assign you to a lunch detention.</a:t>
            </a:r>
            <a:r>
              <a:rPr lang="en" sz="1200" dirty="0" smtClean="0"/>
              <a:t> In the FIT PIT y</a:t>
            </a:r>
            <a:r>
              <a:rPr lang="en-US" sz="1200" dirty="0" smtClean="0"/>
              <a:t>o</a:t>
            </a:r>
            <a:r>
              <a:rPr lang="en" sz="1200" dirty="0" smtClean="0"/>
              <a:t>u will be given a slip of paper with your assigned day of lunch detention. Lunch DETENTION is in the “Maroon Room”.  It starts promptly at 12:45 and will last until 1:05.  Y</a:t>
            </a:r>
            <a:r>
              <a:rPr lang="en-US" sz="1200" dirty="0" smtClean="0"/>
              <a:t>o</a:t>
            </a:r>
            <a:r>
              <a:rPr lang="en" sz="1200" dirty="0" smtClean="0"/>
              <a:t>u will have time to grab food after you are released from lunch detention. If you show up tardy to lunch detention you won’t be allowed to attend that day and you will be given 2 days lunch detention.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smtClean="0"/>
          </a:p>
          <a:p>
            <a:pPr lvl="0" rtl="0">
              <a:buNone/>
            </a:pPr>
            <a:endParaRPr lang="en" dirty="0">
              <a:solidFill>
                <a:schemeClr val="dk1"/>
              </a:solidFill>
            </a:endParaRPr>
          </a:p>
        </p:txBody>
      </p:sp>
    </p:spTree>
    <p:extLst>
      <p:ext uri="{BB962C8B-B14F-4D97-AF65-F5344CB8AC3E}">
        <p14:creationId xmlns:p14="http://schemas.microsoft.com/office/powerpoint/2010/main" val="411252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pPr lvl="0" rtl="0">
              <a:buNone/>
            </a:pPr>
            <a:r>
              <a:rPr lang="en" dirty="0"/>
              <a:t>If you skip </a:t>
            </a:r>
            <a:r>
              <a:rPr lang="en" dirty="0" smtClean="0"/>
              <a:t>FIT, </a:t>
            </a:r>
            <a:r>
              <a:rPr lang="en" dirty="0"/>
              <a:t>there will be consequences.</a:t>
            </a:r>
            <a:r>
              <a:rPr lang="en" dirty="0">
                <a:solidFill>
                  <a:schemeClr val="dk1"/>
                </a:solidFill>
              </a:rPr>
              <a:t> If you’re still  in the hall when the </a:t>
            </a:r>
            <a:r>
              <a:rPr lang="en" dirty="0" smtClean="0">
                <a:solidFill>
                  <a:schemeClr val="dk1"/>
                </a:solidFill>
              </a:rPr>
              <a:t>bell </a:t>
            </a:r>
            <a:r>
              <a:rPr lang="en" dirty="0">
                <a:solidFill>
                  <a:schemeClr val="dk1"/>
                </a:solidFill>
              </a:rPr>
              <a:t>rings for </a:t>
            </a:r>
            <a:r>
              <a:rPr lang="en" dirty="0" smtClean="0">
                <a:solidFill>
                  <a:schemeClr val="dk1"/>
                </a:solidFill>
              </a:rPr>
              <a:t>FIT, </a:t>
            </a:r>
            <a:r>
              <a:rPr lang="en" dirty="0">
                <a:solidFill>
                  <a:schemeClr val="dk1"/>
                </a:solidFill>
              </a:rPr>
              <a:t>you will be taken to </a:t>
            </a:r>
            <a:r>
              <a:rPr lang="en" dirty="0" smtClean="0">
                <a:solidFill>
                  <a:schemeClr val="dk1"/>
                </a:solidFill>
              </a:rPr>
              <a:t>the FIT PIT in room 115</a:t>
            </a:r>
            <a:r>
              <a:rPr lang="en" baseline="0" dirty="0" smtClean="0">
                <a:solidFill>
                  <a:schemeClr val="dk1"/>
                </a:solidFill>
              </a:rPr>
              <a:t> </a:t>
            </a:r>
            <a:r>
              <a:rPr lang="en" dirty="0" smtClean="0">
                <a:solidFill>
                  <a:schemeClr val="dk1"/>
                </a:solidFill>
              </a:rPr>
              <a:t>where </a:t>
            </a:r>
            <a:r>
              <a:rPr lang="en" dirty="0">
                <a:solidFill>
                  <a:schemeClr val="dk1"/>
                </a:solidFill>
              </a:rPr>
              <a:t>you will be assigned </a:t>
            </a:r>
            <a:r>
              <a:rPr lang="en" dirty="0" smtClean="0">
                <a:solidFill>
                  <a:schemeClr val="dk1"/>
                </a:solidFill>
              </a:rPr>
              <a:t>lunch detention and sit </a:t>
            </a:r>
            <a:r>
              <a:rPr lang="en" dirty="0">
                <a:solidFill>
                  <a:schemeClr val="dk1"/>
                </a:solidFill>
              </a:rPr>
              <a:t>in silence for the rest of the FIT period. Don’t let this happen to you! Know where you’re going and get there quickly!  If you miss a </a:t>
            </a:r>
            <a:r>
              <a:rPr lang="en" dirty="0" smtClean="0">
                <a:solidFill>
                  <a:schemeClr val="dk1"/>
                </a:solidFill>
              </a:rPr>
              <a:t>session assigned by </a:t>
            </a:r>
            <a:r>
              <a:rPr lang="en" dirty="0">
                <a:solidFill>
                  <a:schemeClr val="dk1"/>
                </a:solidFill>
              </a:rPr>
              <a:t>your teacher, the FIT portal will automatically send a referral to an AP who will assign you detention.  </a:t>
            </a:r>
          </a:p>
        </p:txBody>
      </p:sp>
    </p:spTree>
    <p:extLst>
      <p:ext uri="{BB962C8B-B14F-4D97-AF65-F5344CB8AC3E}">
        <p14:creationId xmlns:p14="http://schemas.microsoft.com/office/powerpoint/2010/main" val="411252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6385C6-7260-466B-8C1D-F2EEE7271881}"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E1D30-3173-47AF-8D6B-9D5B5ADBC46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89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6385C6-7260-466B-8C1D-F2EEE7271881}"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107429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6385C6-7260-466B-8C1D-F2EEE7271881}"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291656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53841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6385C6-7260-466B-8C1D-F2EEE7271881}"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38571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385C6-7260-466B-8C1D-F2EEE7271881}"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E1D30-3173-47AF-8D6B-9D5B5ADBC46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6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6385C6-7260-466B-8C1D-F2EEE7271881}" type="datetimeFigureOut">
              <a:rPr lang="en-US" smtClean="0"/>
              <a:pPr/>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8943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6385C6-7260-466B-8C1D-F2EEE7271881}" type="datetimeFigureOut">
              <a:rPr lang="en-US" smtClean="0"/>
              <a:pPr/>
              <a:t>9/2/2016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317592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6385C6-7260-466B-8C1D-F2EEE7271881}" type="datetimeFigureOut">
              <a:rPr lang="en-US" smtClean="0"/>
              <a:pPr/>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169098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6385C6-7260-466B-8C1D-F2EEE7271881}" type="datetimeFigureOut">
              <a:rPr lang="en-US" smtClean="0"/>
              <a:pPr/>
              <a:t>9/2/2016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5E1D30-3173-47AF-8D6B-9D5B5ADBC46B}" type="slidenum">
              <a:rPr lang="en-US" smtClean="0"/>
              <a:pPr/>
              <a:t>‹#›</a:t>
            </a:fld>
            <a:endParaRPr lang="en-US"/>
          </a:p>
        </p:txBody>
      </p:sp>
    </p:spTree>
    <p:extLst>
      <p:ext uri="{BB962C8B-B14F-4D97-AF65-F5344CB8AC3E}">
        <p14:creationId xmlns:p14="http://schemas.microsoft.com/office/powerpoint/2010/main" val="134250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D6385C6-7260-466B-8C1D-F2EEE7271881}" type="datetimeFigureOut">
              <a:rPr lang="en-US" smtClean="0"/>
              <a:pPr/>
              <a:t>9/2/2016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5E1D30-3173-47AF-8D6B-9D5B5ADBC46B}" type="slidenum">
              <a:rPr lang="en-US" smtClean="0"/>
              <a:pPr/>
              <a:t>‹#›</a:t>
            </a:fld>
            <a:endParaRPr lang="en-US"/>
          </a:p>
        </p:txBody>
      </p:sp>
    </p:spTree>
    <p:extLst>
      <p:ext uri="{BB962C8B-B14F-4D97-AF65-F5344CB8AC3E}">
        <p14:creationId xmlns:p14="http://schemas.microsoft.com/office/powerpoint/2010/main" val="97758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7D6385C6-7260-466B-8C1D-F2EEE7271881}" type="datetimeFigureOut">
              <a:rPr lang="en-US" smtClean="0"/>
              <a:pPr/>
              <a:t>9/2/2016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5E1D30-3173-47AF-8D6B-9D5B5ADBC46B}" type="slidenum">
              <a:rPr lang="en-US" smtClean="0"/>
              <a:pPr/>
              <a:t>‹#›</a:t>
            </a:fld>
            <a:endParaRPr lang="en-US"/>
          </a:p>
        </p:txBody>
      </p:sp>
    </p:spTree>
    <p:extLst>
      <p:ext uri="{BB962C8B-B14F-4D97-AF65-F5344CB8AC3E}">
        <p14:creationId xmlns:p14="http://schemas.microsoft.com/office/powerpoint/2010/main" val="45492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D6385C6-7260-466B-8C1D-F2EEE7271881}" type="datetimeFigureOut">
              <a:rPr lang="en-US" smtClean="0"/>
              <a:pPr/>
              <a:t>9/2/2016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75E1D30-3173-47AF-8D6B-9D5B5ADBC46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67383"/>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6.wma"/><Relationship Id="rId7" Type="http://schemas.openxmlformats.org/officeDocument/2006/relationships/image" Target="../media/image1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audio" Target="../media/media6.wm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102500" y="1732280"/>
            <a:ext cx="7050900" cy="2534920"/>
          </a:xfrm>
          <a:prstGeom prst="rect">
            <a:avLst/>
          </a:prstGeom>
        </p:spPr>
        <p:txBody>
          <a:bodyPr lIns="91425" tIns="91425" rIns="91425" bIns="91425" anchor="b" anchorCtr="0">
            <a:noAutofit/>
          </a:bodyPr>
          <a:lstStyle/>
          <a:p>
            <a:pPr algn="ctr">
              <a:buNone/>
            </a:pPr>
            <a:r>
              <a:rPr lang="en" b="1" dirty="0" smtClean="0"/>
              <a:t> F.I.T.</a:t>
            </a:r>
            <a:r>
              <a:rPr lang="en" dirty="0" smtClean="0"/>
              <a:t/>
            </a:r>
            <a:br>
              <a:rPr lang="en" dirty="0" smtClean="0"/>
            </a:br>
            <a:endParaRPr lang="en" sz="4800" dirty="0"/>
          </a:p>
        </p:txBody>
      </p:sp>
      <p:sp>
        <p:nvSpPr>
          <p:cNvPr id="42" name="Shape 42"/>
          <p:cNvSpPr txBox="1">
            <a:spLocks noGrp="1"/>
          </p:cNvSpPr>
          <p:nvPr>
            <p:ph type="subTitle" idx="1"/>
          </p:nvPr>
        </p:nvSpPr>
        <p:spPr>
          <a:xfrm>
            <a:off x="1089652" y="4800600"/>
            <a:ext cx="7035899" cy="1143000"/>
          </a:xfrm>
          <a:prstGeom prst="rect">
            <a:avLst/>
          </a:prstGeom>
        </p:spPr>
        <p:txBody>
          <a:bodyPr lIns="91425" tIns="91425" rIns="91425" bIns="91425" anchor="t" anchorCtr="0">
            <a:noAutofit/>
          </a:bodyPr>
          <a:lstStyle/>
          <a:p>
            <a:pPr algn="ctr">
              <a:buNone/>
            </a:pPr>
            <a:r>
              <a:rPr lang="en" dirty="0" smtClean="0"/>
              <a:t>Austin HIGH SCHOOL</a:t>
            </a:r>
          </a:p>
          <a:p>
            <a:pPr algn="ctr">
              <a:buNone/>
            </a:pPr>
            <a:r>
              <a:rPr lang="en" dirty="0" smtClean="0"/>
              <a:t>Student </a:t>
            </a:r>
            <a:r>
              <a:rPr lang="en" dirty="0"/>
              <a:t>Instructional </a:t>
            </a:r>
            <a:r>
              <a:rPr lang="en" dirty="0" smtClean="0"/>
              <a:t>Video</a:t>
            </a:r>
            <a:endParaRPr lang="en" dirty="0"/>
          </a:p>
        </p:txBody>
      </p:sp>
    </p:spTree>
  </p:cSld>
  <p:clrMapOvr>
    <a:masterClrMapping/>
  </p:clrMapOvr>
  <p:transition spd="slow" advClick="0" advTm="12295">
    <p:cut/>
  </p:transition>
  <p:timing>
    <p:tnLst>
      <p:par>
        <p:cTn id="1" dur="indefinite" restart="never" nodeType="tmRoot"/>
      </p:par>
    </p:tnLst>
  </p:timing>
  <p:extLst mod="1">
    <p:ext uri="{E180D4A7-C9FB-4DFB-919C-405C955672EB}">
      <p14:showEvtLst xmlns:p14="http://schemas.microsoft.com/office/powerpoint/2010/main">
        <p14:playEvt time="0" objId="2"/>
        <p14:stopEvt time="11104"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Shape 48"/>
          <p:cNvSpPr txBox="1">
            <a:spLocks noGrp="1"/>
          </p:cNvSpPr>
          <p:nvPr>
            <p:ph type="title"/>
          </p:nvPr>
        </p:nvSpPr>
        <p:spPr>
          <a:xfrm>
            <a:off x="457200" y="274637"/>
            <a:ext cx="8229600" cy="1477964"/>
          </a:xfrm>
          <a:prstGeom prst="rect">
            <a:avLst/>
          </a:prstGeom>
        </p:spPr>
        <p:txBody>
          <a:bodyPr lIns="91425" tIns="91425" rIns="91425" bIns="91425" anchor="b" anchorCtr="0">
            <a:noAutofit/>
          </a:bodyPr>
          <a:lstStyle/>
          <a:p>
            <a:pPr>
              <a:buNone/>
            </a:pPr>
            <a:r>
              <a:rPr lang="en" dirty="0" smtClean="0">
                <a:solidFill>
                  <a:schemeClr val="tx1"/>
                </a:solidFill>
              </a:rPr>
              <a:t>Advisory</a:t>
            </a:r>
            <a:endParaRPr lang="en" dirty="0">
              <a:solidFill>
                <a:schemeClr val="tx1"/>
              </a:solidFill>
            </a:endParaRPr>
          </a:p>
        </p:txBody>
      </p:sp>
      <p:sp>
        <p:nvSpPr>
          <p:cNvPr id="47" name="Shape 47"/>
          <p:cNvSpPr txBox="1">
            <a:spLocks noGrp="1"/>
          </p:cNvSpPr>
          <p:nvPr>
            <p:ph type="body" idx="1"/>
          </p:nvPr>
        </p:nvSpPr>
        <p:spPr>
          <a:xfrm>
            <a:off x="457200" y="2209800"/>
            <a:ext cx="8229600" cy="3707697"/>
          </a:xfrm>
          <a:prstGeom prst="rect">
            <a:avLst/>
          </a:prstGeom>
        </p:spPr>
        <p:txBody>
          <a:bodyPr lIns="91425" tIns="91425" rIns="91425" bIns="91425" anchor="t" anchorCtr="0">
            <a:noAutofit/>
          </a:bodyPr>
          <a:lstStyle/>
          <a:p>
            <a:pPr lvl="0">
              <a:lnSpc>
                <a:spcPct val="100000"/>
              </a:lnSpc>
              <a:spcBef>
                <a:spcPts val="600"/>
              </a:spcBef>
              <a:buClr>
                <a:srgbClr val="000000"/>
              </a:buClr>
              <a:buSzPct val="45833"/>
              <a:buNone/>
            </a:pPr>
            <a:r>
              <a:rPr lang="en-US" sz="2400" dirty="0" smtClean="0"/>
              <a:t>Students have an assigned advisory teacher and will attend</a:t>
            </a:r>
          </a:p>
          <a:p>
            <a:pPr lvl="0">
              <a:lnSpc>
                <a:spcPct val="100000"/>
              </a:lnSpc>
              <a:spcBef>
                <a:spcPts val="600"/>
              </a:spcBef>
              <a:buClr>
                <a:srgbClr val="000000"/>
              </a:buClr>
              <a:buSzPct val="45833"/>
              <a:buNone/>
            </a:pPr>
            <a:r>
              <a:rPr lang="en-US" sz="2400" dirty="0" smtClean="0"/>
              <a:t>Advisory on Mondays. Attendance will be taken.</a:t>
            </a:r>
            <a:endParaRPr lang="en-US" sz="2400" dirty="0"/>
          </a:p>
          <a:p>
            <a:pPr lvl="0">
              <a:lnSpc>
                <a:spcPct val="100000"/>
              </a:lnSpc>
              <a:spcBef>
                <a:spcPts val="600"/>
              </a:spcBef>
              <a:buClr>
                <a:srgbClr val="000000"/>
              </a:buClr>
              <a:buSzPct val="45833"/>
              <a:buNone/>
            </a:pPr>
            <a:endParaRPr lang="en-US" sz="2400" dirty="0" smtClean="0"/>
          </a:p>
          <a:p>
            <a:pPr lvl="0">
              <a:lnSpc>
                <a:spcPct val="100000"/>
              </a:lnSpc>
              <a:spcBef>
                <a:spcPts val="600"/>
              </a:spcBef>
              <a:buClr>
                <a:srgbClr val="000000"/>
              </a:buClr>
              <a:buSzPct val="45833"/>
              <a:buNone/>
            </a:pPr>
            <a:r>
              <a:rPr lang="en-US" sz="2400" dirty="0" smtClean="0"/>
              <a:t>Mondays – Every Monday will alternate between a Social Emotional Lesson and Academic advising.</a:t>
            </a:r>
            <a:endParaRPr dirty="0"/>
          </a:p>
          <a:p>
            <a:endParaRPr dirty="0"/>
          </a:p>
        </p:txBody>
      </p:sp>
    </p:spTree>
  </p:cSld>
  <p:clrMapOvr>
    <a:masterClrMapping/>
  </p:clrMapOvr>
  <p:transition spd="slow" advClick="0" advTm="17325">
    <p:cut/>
  </p:transition>
  <p:timing>
    <p:tnLst>
      <p:par>
        <p:cTn id="1" dur="indefinite" restart="never" nodeType="tmRoot"/>
      </p:par>
    </p:tnLst>
  </p:timing>
  <p:extLst mod="1">
    <p:ext uri="{E180D4A7-C9FB-4DFB-919C-405C955672EB}">
      <p14:showEvtLst xmlns:p14="http://schemas.microsoft.com/office/powerpoint/2010/main">
        <p14:playEvt time="0" objId="2"/>
        <p14:stopEvt time="15612"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53000"/>
            <a:ext cx="7543800" cy="1219199"/>
          </a:xfrm>
        </p:spPr>
        <p:txBody>
          <a:bodyPr>
            <a:noAutofit/>
          </a:bodyPr>
          <a:lstStyle/>
          <a:p>
            <a:pPr algn="ctr"/>
            <a:r>
              <a:rPr lang="en-US" sz="6000" dirty="0" smtClean="0">
                <a:solidFill>
                  <a:schemeClr val="bg2">
                    <a:lumMod val="60000"/>
                    <a:lumOff val="40000"/>
                  </a:schemeClr>
                </a:solidFill>
                <a:latin typeface="Adobe Garamond Pro Bold" panose="02020702060506020403" pitchFamily="18" charset="0"/>
              </a:rPr>
              <a:t>Introduction to the Student FIT Portal</a:t>
            </a:r>
            <a:endParaRPr lang="en-US" sz="6000" dirty="0">
              <a:solidFill>
                <a:schemeClr val="bg2">
                  <a:lumMod val="60000"/>
                  <a:lumOff val="40000"/>
                </a:schemeClr>
              </a:solidFill>
              <a:latin typeface="Adobe Garamond Pro Bold" panose="02020702060506020403" pitchFamily="18" charset="0"/>
            </a:endParaRPr>
          </a:p>
        </p:txBody>
      </p:sp>
      <p:pic>
        <p:nvPicPr>
          <p:cNvPr id="3074" name="Picture 2" descr="http://vignette2.wikia.nocookie.net/technicpack/images/9/9d/Portal.png/revision/latest?cb=201211100656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506" y="-478766"/>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8540"/>
      </p:ext>
    </p:extLst>
  </p:cSld>
  <p:clrMapOvr>
    <a:masterClrMapping/>
  </p:clrMapOvr>
  <mc:AlternateContent xmlns:mc="http://schemas.openxmlformats.org/markup-compatibility/2006" xmlns:p14="http://schemas.microsoft.com/office/powerpoint/2010/main">
    <mc:Choice Requires="p14">
      <p:transition spd="med" p14:dur="700" advClick="0" advTm="13116">
        <p:fade/>
      </p:transition>
    </mc:Choice>
    <mc:Fallback xmlns="">
      <p:transition spd="med" advClick="0" advTm="13116">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2100"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title"/>
          </p:nvPr>
        </p:nvSpPr>
        <p:spPr>
          <a:xfrm>
            <a:off x="1066800" y="274637"/>
            <a:ext cx="7620000" cy="1325564"/>
          </a:xfrm>
          <a:prstGeom prst="rect">
            <a:avLst/>
          </a:prstGeom>
        </p:spPr>
        <p:txBody>
          <a:bodyPr lIns="91425" tIns="91425" rIns="91425" bIns="91425" anchor="b" anchorCtr="0">
            <a:noAutofit/>
          </a:bodyPr>
          <a:lstStyle/>
          <a:p>
            <a:pPr>
              <a:buNone/>
            </a:pPr>
            <a:r>
              <a:rPr lang="en" dirty="0">
                <a:solidFill>
                  <a:schemeClr val="tx1"/>
                </a:solidFill>
              </a:rPr>
              <a:t>How do I schedule a FIT </a:t>
            </a:r>
            <a:r>
              <a:rPr lang="en" dirty="0" smtClean="0">
                <a:solidFill>
                  <a:schemeClr val="tx1"/>
                </a:solidFill>
              </a:rPr>
              <a:t>session?</a:t>
            </a:r>
            <a:endParaRPr lang="en" dirty="0">
              <a:solidFill>
                <a:schemeClr val="tx1"/>
              </a:solidFill>
            </a:endParaRPr>
          </a:p>
        </p:txBody>
      </p:sp>
      <p:sp>
        <p:nvSpPr>
          <p:cNvPr id="77" name="Shape 77"/>
          <p:cNvSpPr txBox="1">
            <a:spLocks noGrp="1"/>
          </p:cNvSpPr>
          <p:nvPr>
            <p:ph type="body" idx="1"/>
          </p:nvPr>
        </p:nvSpPr>
        <p:spPr>
          <a:xfrm>
            <a:off x="887788" y="2057400"/>
            <a:ext cx="7620000" cy="4441789"/>
          </a:xfrm>
          <a:prstGeom prst="rect">
            <a:avLst/>
          </a:prstGeom>
        </p:spPr>
        <p:txBody>
          <a:bodyPr lIns="91425" tIns="91425" rIns="91425" bIns="91425" anchor="t" anchorCtr="0">
            <a:noAutofit/>
          </a:bodyPr>
          <a:lstStyle/>
          <a:p>
            <a:pPr lvl="0" algn="ctr" rtl="0">
              <a:buNone/>
            </a:pPr>
            <a:r>
              <a:rPr lang="en" sz="2800" dirty="0" smtClean="0"/>
              <a:t>You will need a computer or smart phone with internet access.</a:t>
            </a:r>
            <a:endParaRPr lang="en" sz="2800" dirty="0"/>
          </a:p>
        </p:txBody>
      </p:sp>
      <p:pic>
        <p:nvPicPr>
          <p:cNvPr id="2050" name="Picture 2" descr="http://www.emarketingrobots.com/wp-content/uploads/2014/08/Smartpho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4038600" cy="21923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conbug.com/data/2a/256/54501d64424eebfeefe9d48c0705025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01191"/>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7194" y="6248400"/>
            <a:ext cx="609600" cy="609600"/>
          </a:xfrm>
          <a:prstGeom prst="rect">
            <a:avLst/>
          </a:prstGeom>
        </p:spPr>
      </p:pic>
    </p:spTree>
    <p:extLst>
      <p:ext uri="{BB962C8B-B14F-4D97-AF65-F5344CB8AC3E}">
        <p14:creationId xmlns:p14="http://schemas.microsoft.com/office/powerpoint/2010/main" val="2352495113"/>
      </p:ext>
    </p:extLst>
  </p:cSld>
  <p:clrMapOvr>
    <a:masterClrMapping/>
  </p:clrMapOvr>
  <mc:AlternateContent xmlns:mc="http://schemas.openxmlformats.org/markup-compatibility/2006" xmlns:p14="http://schemas.microsoft.com/office/powerpoint/2010/main">
    <mc:Choice Requires="p14">
      <p:transition spd="med" p14:dur="700" advClick="0" advTm="35988">
        <p:fade/>
      </p:transition>
    </mc:Choice>
    <mc:Fallback xmlns="">
      <p:transition spd="med" advClick="0" advTm="359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0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35081"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 in to the AISD Cloud</a:t>
            </a:r>
            <a:endParaRPr lang="en-US" dirty="0"/>
          </a:p>
        </p:txBody>
      </p:sp>
      <p:sp>
        <p:nvSpPr>
          <p:cNvPr id="4" name="Content Placeholder 3"/>
          <p:cNvSpPr>
            <a:spLocks noGrp="1"/>
          </p:cNvSpPr>
          <p:nvPr>
            <p:ph sz="half" idx="1"/>
          </p:nvPr>
        </p:nvSpPr>
        <p:spPr>
          <a:xfrm>
            <a:off x="1066800" y="1905000"/>
            <a:ext cx="6477000" cy="4724400"/>
          </a:xfrm>
        </p:spPr>
        <p:txBody>
          <a:bodyPr>
            <a:normAutofit/>
          </a:bodyPr>
          <a:lstStyle/>
          <a:p>
            <a:pPr>
              <a:buFont typeface="Wingdings" panose="05000000000000000000" pitchFamily="2" charset="2"/>
              <a:buChar char="q"/>
            </a:pPr>
            <a:r>
              <a:rPr lang="en-US" sz="2400" dirty="0" smtClean="0"/>
              <a:t>Type “my.austinisd.org” in your browser bar</a:t>
            </a:r>
          </a:p>
          <a:p>
            <a:pPr>
              <a:buFont typeface="Wingdings" panose="05000000000000000000" pitchFamily="2" charset="2"/>
              <a:buChar char="q"/>
            </a:pPr>
            <a:r>
              <a:rPr lang="en-US" sz="2400" dirty="0" smtClean="0"/>
              <a:t>Type in your AISD credentials</a:t>
            </a:r>
            <a:endParaRPr lang="en-US" sz="2400" dirty="0"/>
          </a:p>
        </p:txBody>
      </p:sp>
      <p:pic>
        <p:nvPicPr>
          <p:cNvPr id="3" name="Picture 2"/>
          <p:cNvPicPr>
            <a:picLocks noChangeAspect="1"/>
          </p:cNvPicPr>
          <p:nvPr/>
        </p:nvPicPr>
        <p:blipFill rotWithShape="1">
          <a:blip r:embed="rId5"/>
          <a:srcRect l="29659" t="20137" r="31046" b="7094"/>
          <a:stretch/>
        </p:blipFill>
        <p:spPr>
          <a:xfrm>
            <a:off x="2992754" y="2983228"/>
            <a:ext cx="3204212" cy="320421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48400"/>
            <a:ext cx="609600" cy="609600"/>
          </a:xfrm>
          <a:prstGeom prst="rect">
            <a:avLst/>
          </a:prstGeom>
        </p:spPr>
      </p:pic>
    </p:spTree>
    <p:extLst>
      <p:ext uri="{BB962C8B-B14F-4D97-AF65-F5344CB8AC3E}">
        <p14:creationId xmlns:p14="http://schemas.microsoft.com/office/powerpoint/2010/main" val="787966200"/>
      </p:ext>
    </p:extLst>
  </p:cSld>
  <p:clrMapOvr>
    <a:masterClrMapping/>
  </p:clrMapOvr>
  <mc:AlternateContent xmlns:mc="http://schemas.openxmlformats.org/markup-compatibility/2006" xmlns:p14="http://schemas.microsoft.com/office/powerpoint/2010/main">
    <mc:Choice Requires="p14">
      <p:transition spd="med" p14:dur="700" advClick="0" advTm="11770">
        <p:fade/>
      </p:transition>
    </mc:Choice>
    <mc:Fallback xmlns="">
      <p:transition spd="med" advClick="0" advTm="117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0" objId="5"/>
        <p14:stopEvt time="9633"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Credentials</a:t>
            </a:r>
            <a:endParaRPr lang="en-US" dirty="0"/>
          </a:p>
        </p:txBody>
      </p:sp>
      <p:sp>
        <p:nvSpPr>
          <p:cNvPr id="6" name="Content Placeholder 5"/>
          <p:cNvSpPr>
            <a:spLocks noGrp="1"/>
          </p:cNvSpPr>
          <p:nvPr>
            <p:ph idx="1"/>
          </p:nvPr>
        </p:nvSpPr>
        <p:spPr/>
        <p:txBody>
          <a:bodyPr/>
          <a:lstStyle/>
          <a:p>
            <a:pPr>
              <a:buNone/>
            </a:pPr>
            <a:endParaRPr lang="en-US" dirty="0" smtClean="0"/>
          </a:p>
          <a:p>
            <a:pPr>
              <a:buNone/>
            </a:pPr>
            <a:endParaRPr lang="en-US" dirty="0" smtClean="0"/>
          </a:p>
          <a:p>
            <a:pPr>
              <a:buNone/>
            </a:pPr>
            <a:r>
              <a:rPr lang="en-US" dirty="0" smtClean="0"/>
              <a:t>Username:  S1234567</a:t>
            </a:r>
          </a:p>
          <a:p>
            <a:pPr>
              <a:buNone/>
            </a:pPr>
            <a:endParaRPr lang="en-US" dirty="0" smtClean="0"/>
          </a:p>
          <a:p>
            <a:pPr>
              <a:buNone/>
            </a:pPr>
            <a:r>
              <a:rPr lang="en-US" dirty="0" smtClean="0"/>
              <a:t>Password:  R073197s</a:t>
            </a:r>
            <a:endParaRPr lang="en-US" dirty="0"/>
          </a:p>
        </p:txBody>
      </p:sp>
      <p:sp>
        <p:nvSpPr>
          <p:cNvPr id="9" name="Right Arrow 8"/>
          <p:cNvSpPr/>
          <p:nvPr/>
        </p:nvSpPr>
        <p:spPr>
          <a:xfrm rot="1672977">
            <a:off x="1146619" y="2379075"/>
            <a:ext cx="978408" cy="259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583709">
            <a:off x="2787396" y="2206769"/>
            <a:ext cx="978408" cy="251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383493">
            <a:off x="1143540" y="4147821"/>
            <a:ext cx="978408" cy="322712"/>
          </a:xfrm>
          <a:prstGeom prst="rightArrow">
            <a:avLst>
              <a:gd name="adj1" fmla="val 349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5989351">
            <a:off x="2071273" y="4365290"/>
            <a:ext cx="978408" cy="202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4067846">
            <a:off x="2801582" y="4275727"/>
            <a:ext cx="9784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6769" y="4658590"/>
            <a:ext cx="1524000" cy="1200329"/>
          </a:xfrm>
          <a:prstGeom prst="rect">
            <a:avLst/>
          </a:prstGeom>
          <a:noFill/>
        </p:spPr>
        <p:txBody>
          <a:bodyPr wrap="square" rtlCol="0">
            <a:spAutoFit/>
          </a:bodyPr>
          <a:lstStyle/>
          <a:p>
            <a:pPr algn="ctr"/>
            <a:r>
              <a:rPr lang="en-US" dirty="0" smtClean="0"/>
              <a:t>Capitalized </a:t>
            </a:r>
          </a:p>
          <a:p>
            <a:pPr algn="ctr"/>
            <a:r>
              <a:rPr lang="en-US" dirty="0" smtClean="0"/>
              <a:t>first letter of </a:t>
            </a:r>
          </a:p>
          <a:p>
            <a:pPr algn="ctr"/>
            <a:r>
              <a:rPr lang="en-US" dirty="0" smtClean="0"/>
              <a:t>your last name</a:t>
            </a:r>
            <a:endParaRPr lang="en-US" dirty="0"/>
          </a:p>
        </p:txBody>
      </p:sp>
      <p:sp>
        <p:nvSpPr>
          <p:cNvPr id="15" name="TextBox 14"/>
          <p:cNvSpPr txBox="1"/>
          <p:nvPr/>
        </p:nvSpPr>
        <p:spPr>
          <a:xfrm>
            <a:off x="2113384" y="4961003"/>
            <a:ext cx="1066800" cy="923330"/>
          </a:xfrm>
          <a:prstGeom prst="rect">
            <a:avLst/>
          </a:prstGeom>
          <a:noFill/>
        </p:spPr>
        <p:txBody>
          <a:bodyPr wrap="square" rtlCol="0">
            <a:spAutoFit/>
          </a:bodyPr>
          <a:lstStyle/>
          <a:p>
            <a:pPr algn="ctr"/>
            <a:r>
              <a:rPr lang="en-US" dirty="0" smtClean="0"/>
              <a:t>6 digit birth date</a:t>
            </a:r>
            <a:endParaRPr lang="en-US" dirty="0"/>
          </a:p>
        </p:txBody>
      </p:sp>
      <p:sp>
        <p:nvSpPr>
          <p:cNvPr id="16" name="TextBox 15"/>
          <p:cNvSpPr txBox="1"/>
          <p:nvPr/>
        </p:nvSpPr>
        <p:spPr>
          <a:xfrm>
            <a:off x="3668130" y="4498497"/>
            <a:ext cx="1066800" cy="646331"/>
          </a:xfrm>
          <a:prstGeom prst="rect">
            <a:avLst/>
          </a:prstGeom>
          <a:noFill/>
        </p:spPr>
        <p:txBody>
          <a:bodyPr wrap="square" rtlCol="0">
            <a:spAutoFit/>
          </a:bodyPr>
          <a:lstStyle/>
          <a:p>
            <a:pPr algn="ctr"/>
            <a:r>
              <a:rPr lang="en-US" dirty="0" smtClean="0"/>
              <a:t>Lower-case “s”</a:t>
            </a:r>
            <a:endParaRPr lang="en-US" dirty="0"/>
          </a:p>
        </p:txBody>
      </p:sp>
      <p:sp>
        <p:nvSpPr>
          <p:cNvPr id="17" name="TextBox 16"/>
          <p:cNvSpPr txBox="1"/>
          <p:nvPr/>
        </p:nvSpPr>
        <p:spPr>
          <a:xfrm>
            <a:off x="822959" y="1830495"/>
            <a:ext cx="1066800" cy="369332"/>
          </a:xfrm>
          <a:prstGeom prst="rect">
            <a:avLst/>
          </a:prstGeom>
          <a:noFill/>
        </p:spPr>
        <p:txBody>
          <a:bodyPr wrap="square" rtlCol="0">
            <a:spAutoFit/>
          </a:bodyPr>
          <a:lstStyle/>
          <a:p>
            <a:r>
              <a:rPr lang="en-US" dirty="0" smtClean="0"/>
              <a:t>Capital S</a:t>
            </a:r>
            <a:endParaRPr lang="en-US" dirty="0"/>
          </a:p>
        </p:txBody>
      </p:sp>
      <p:sp>
        <p:nvSpPr>
          <p:cNvPr id="18" name="TextBox 17"/>
          <p:cNvSpPr txBox="1"/>
          <p:nvPr/>
        </p:nvSpPr>
        <p:spPr>
          <a:xfrm>
            <a:off x="3543300" y="1743546"/>
            <a:ext cx="1752600" cy="369332"/>
          </a:xfrm>
          <a:prstGeom prst="rect">
            <a:avLst/>
          </a:prstGeom>
          <a:noFill/>
        </p:spPr>
        <p:txBody>
          <a:bodyPr wrap="square" rtlCol="0">
            <a:spAutoFit/>
          </a:bodyPr>
          <a:lstStyle/>
          <a:p>
            <a:r>
              <a:rPr lang="en-US" dirty="0" smtClean="0"/>
              <a:t>Student Number</a:t>
            </a:r>
            <a:endParaRPr lang="en-US" dirty="0"/>
          </a:p>
        </p:txBody>
      </p:sp>
      <p:pic>
        <p:nvPicPr>
          <p:cNvPr id="1026" name="Picture 2" descr="http://digwork.com/images/password-ft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44" r="6626"/>
          <a:stretch/>
        </p:blipFill>
        <p:spPr bwMode="auto">
          <a:xfrm>
            <a:off x="4953000" y="2463852"/>
            <a:ext cx="3792747" cy="2844696"/>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359" y="6248400"/>
            <a:ext cx="609600" cy="609600"/>
          </a:xfrm>
          <a:prstGeom prst="rect">
            <a:avLst/>
          </a:prstGeom>
        </p:spPr>
      </p:pic>
    </p:spTree>
    <p:extLst>
      <p:ext uri="{BB962C8B-B14F-4D97-AF65-F5344CB8AC3E}">
        <p14:creationId xmlns:p14="http://schemas.microsoft.com/office/powerpoint/2010/main" val="2158086048"/>
      </p:ext>
    </p:extLst>
  </p:cSld>
  <p:clrMapOvr>
    <a:masterClrMapping/>
  </p:clrMapOvr>
  <mc:AlternateContent xmlns:mc="http://schemas.openxmlformats.org/markup-compatibility/2006" xmlns:p14="http://schemas.microsoft.com/office/powerpoint/2010/main">
    <mc:Choice Requires="p14">
      <p:transition spd="med" p14:dur="700" advClick="0" advTm="28654">
        <p:fade/>
      </p:transition>
    </mc:Choice>
    <mc:Fallback xmlns="">
      <p:transition spd="med" advClick="0" advTm="286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27613"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4"/>
            <a:ext cx="8229600" cy="1450757"/>
          </a:xfrm>
        </p:spPr>
        <p:txBody>
          <a:bodyPr>
            <a:normAutofit/>
          </a:bodyPr>
          <a:lstStyle/>
          <a:p>
            <a:r>
              <a:rPr lang="en-US" dirty="0" smtClean="0"/>
              <a:t>Now your FIT Portal will appear</a:t>
            </a:r>
            <a:endParaRPr lang="en-US" dirty="0"/>
          </a:p>
        </p:txBody>
      </p:sp>
      <p:sp>
        <p:nvSpPr>
          <p:cNvPr id="3" name="Content Placeholder 2"/>
          <p:cNvSpPr>
            <a:spLocks noGrp="1"/>
          </p:cNvSpPr>
          <p:nvPr>
            <p:ph sz="half" idx="1"/>
          </p:nvPr>
        </p:nvSpPr>
        <p:spPr>
          <a:xfrm>
            <a:off x="822960" y="2057400"/>
            <a:ext cx="2529840" cy="1752600"/>
          </a:xfrm>
        </p:spPr>
        <p:txBody>
          <a:bodyPr>
            <a:noAutofit/>
          </a:bodyPr>
          <a:lstStyle/>
          <a:p>
            <a:pPr>
              <a:buFont typeface="Wingdings" pitchFamily="2" charset="2"/>
              <a:buChar char="q"/>
            </a:pPr>
            <a:r>
              <a:rPr lang="en-US" sz="2800" dirty="0" smtClean="0"/>
              <a:t>Click on the date of the next FIT session</a:t>
            </a:r>
          </a:p>
          <a:p>
            <a:pPr>
              <a:buFont typeface="Wingdings" pitchFamily="2" charset="2"/>
              <a:buChar char="q"/>
            </a:pPr>
            <a:r>
              <a:rPr lang="en-US" sz="2800" dirty="0" smtClean="0"/>
              <a:t>Click on the blue link to see a list of the open meetings on that date.</a:t>
            </a:r>
          </a:p>
        </p:txBody>
      </p:sp>
      <p:pic>
        <p:nvPicPr>
          <p:cNvPr id="4098" name="Picture 2"/>
          <p:cNvPicPr>
            <a:picLocks noChangeAspect="1" noChangeArrowheads="1"/>
          </p:cNvPicPr>
          <p:nvPr/>
        </p:nvPicPr>
        <p:blipFill>
          <a:blip r:embed="rId5" cstate="print"/>
          <a:srcRect/>
          <a:stretch>
            <a:fillRect/>
          </a:stretch>
        </p:blipFill>
        <p:spPr bwMode="auto">
          <a:xfrm>
            <a:off x="3657600" y="2003766"/>
            <a:ext cx="6934200" cy="4007560"/>
          </a:xfrm>
          <a:prstGeom prst="rect">
            <a:avLst/>
          </a:prstGeom>
          <a:noFill/>
          <a:ln w="9525">
            <a:noFill/>
            <a:miter lim="800000"/>
            <a:headEnd/>
            <a:tailEnd/>
          </a:ln>
        </p:spPr>
      </p:pic>
      <p:sp>
        <p:nvSpPr>
          <p:cNvPr id="7" name="Left Arrow 6"/>
          <p:cNvSpPr/>
          <p:nvPr/>
        </p:nvSpPr>
        <p:spPr>
          <a:xfrm>
            <a:off x="6553200" y="3567684"/>
            <a:ext cx="15880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360" y="6248400"/>
            <a:ext cx="609600" cy="609600"/>
          </a:xfrm>
          <a:prstGeom prst="rect">
            <a:avLst/>
          </a:prstGeom>
        </p:spPr>
      </p:pic>
    </p:spTree>
    <p:extLst>
      <p:ext uri="{BB962C8B-B14F-4D97-AF65-F5344CB8AC3E}">
        <p14:creationId xmlns:p14="http://schemas.microsoft.com/office/powerpoint/2010/main" val="184721166"/>
      </p:ext>
    </p:extLst>
  </p:cSld>
  <p:clrMapOvr>
    <a:masterClrMapping/>
  </p:clrMapOvr>
  <mc:AlternateContent xmlns:mc="http://schemas.openxmlformats.org/markup-compatibility/2006" xmlns:p14="http://schemas.microsoft.com/office/powerpoint/2010/main">
    <mc:Choice Requires="p14">
      <p:transition spd="med" p14:dur="700" advTm="8056">
        <p:fade/>
      </p:transition>
    </mc:Choice>
    <mc:Fallback xmlns="">
      <p:transition spd="med" advTm="80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4"/>
        <p14:stopEvt time="6111"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04800"/>
            <a:ext cx="8001000" cy="1219200"/>
          </a:xfrm>
        </p:spPr>
        <p:txBody>
          <a:bodyPr>
            <a:noAutofit/>
          </a:bodyPr>
          <a:lstStyle/>
          <a:p>
            <a:r>
              <a:rPr lang="en-US" sz="4000" dirty="0" smtClean="0"/>
              <a:t>Schedule a meeting by clicking “Add” </a:t>
            </a:r>
            <a:endParaRPr lang="en-US" sz="4000" dirty="0"/>
          </a:p>
        </p:txBody>
      </p:sp>
      <p:pic>
        <p:nvPicPr>
          <p:cNvPr id="3074" name="Picture 2"/>
          <p:cNvPicPr>
            <a:picLocks noChangeAspect="1" noChangeArrowheads="1"/>
          </p:cNvPicPr>
          <p:nvPr/>
        </p:nvPicPr>
        <p:blipFill>
          <a:blip r:embed="rId7" cstate="print"/>
          <a:srcRect/>
          <a:stretch>
            <a:fillRect/>
          </a:stretch>
        </p:blipFill>
        <p:spPr bwMode="auto">
          <a:xfrm>
            <a:off x="1459636" y="1981200"/>
            <a:ext cx="6529528" cy="4106158"/>
          </a:xfrm>
          <a:prstGeom prst="rect">
            <a:avLst/>
          </a:prstGeom>
          <a:noFill/>
          <a:ln w="9525">
            <a:noFill/>
            <a:miter lim="800000"/>
            <a:headEnd/>
            <a:tailEnd/>
          </a:ln>
        </p:spPr>
      </p:pic>
      <p:sp>
        <p:nvSpPr>
          <p:cNvPr id="7" name="Right Arrow 6"/>
          <p:cNvSpPr/>
          <p:nvPr/>
        </p:nvSpPr>
        <p:spPr>
          <a:xfrm rot="1772775">
            <a:off x="5381054" y="2818132"/>
            <a:ext cx="2286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Fit 2 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600" y="6248400"/>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81210253"/>
      </p:ext>
    </p:extLst>
  </p:cSld>
  <p:clrMapOvr>
    <a:masterClrMapping/>
  </p:clrMapOvr>
  <mc:AlternateContent xmlns:mc="http://schemas.openxmlformats.org/markup-compatibility/2006" xmlns:p14="http://schemas.microsoft.com/office/powerpoint/2010/main">
    <mc:Choice Requires="p14">
      <p:transition spd="med" p14:dur="700" advClick="0" advTm="7661">
        <p:fade/>
      </p:transition>
    </mc:Choice>
    <mc:Fallback xmlns="">
      <p:transition spd="med" advClick="0" advTm="76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96" fill="hold"/>
                                        <p:tgtEl>
                                          <p:spTgt spid="2"/>
                                        </p:tgtEl>
                                      </p:cBhvr>
                                    </p:cmd>
                                  </p:childTnLst>
                                </p:cTn>
                              </p:par>
                              <p:par>
                                <p:cTn id="7" presetID="1" presetClass="mediacall" presetSubtype="0" fill="hold" nodeType="withEffect">
                                  <p:stCondLst>
                                    <p:cond delay="0"/>
                                  </p:stCondLst>
                                  <p:childTnLst>
                                    <p:cmd type="call" cmd="playFrom(0.0)">
                                      <p:cBhvr>
                                        <p:cTn id="8" dur="50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3"/>
        <p14:stopEvt time="5130"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cstate="print"/>
          <a:srcRect/>
          <a:stretch>
            <a:fillRect/>
          </a:stretch>
        </p:blipFill>
        <p:spPr bwMode="auto">
          <a:xfrm>
            <a:off x="149694" y="990600"/>
            <a:ext cx="8765705" cy="4462066"/>
          </a:xfrm>
          <a:prstGeom prst="rect">
            <a:avLst/>
          </a:prstGeom>
          <a:noFill/>
          <a:ln w="9525">
            <a:noFill/>
            <a:miter lim="800000"/>
            <a:headEnd/>
            <a:tailEnd/>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694" y="6267450"/>
            <a:ext cx="609600" cy="609600"/>
          </a:xfrm>
          <a:prstGeom prst="rect">
            <a:avLst/>
          </a:prstGeom>
        </p:spPr>
      </p:pic>
    </p:spTree>
    <p:extLst>
      <p:ext uri="{BB962C8B-B14F-4D97-AF65-F5344CB8AC3E}">
        <p14:creationId xmlns:p14="http://schemas.microsoft.com/office/powerpoint/2010/main" val="3893593193"/>
      </p:ext>
    </p:extLst>
  </p:cSld>
  <p:clrMapOvr>
    <a:masterClrMapping/>
  </p:clrMapOvr>
  <mc:AlternateContent xmlns:mc="http://schemas.openxmlformats.org/markup-compatibility/2006" xmlns:p14="http://schemas.microsoft.com/office/powerpoint/2010/main">
    <mc:Choice Requires="p14">
      <p:transition spd="med" p14:dur="700" advClick="0" advTm="10768">
        <p:fade/>
      </p:transition>
    </mc:Choice>
    <mc:Fallback xmlns="">
      <p:transition spd="med" advClick="0" advTm="107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7603"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402044"/>
            <a:ext cx="7848600" cy="646331"/>
          </a:xfrm>
          <a:prstGeom prst="rect">
            <a:avLst/>
          </a:prstGeom>
          <a:noFill/>
        </p:spPr>
        <p:txBody>
          <a:bodyPr wrap="square" rtlCol="0">
            <a:spAutoFit/>
          </a:bodyPr>
          <a:lstStyle/>
          <a:p>
            <a:pPr algn="ctr"/>
            <a:r>
              <a:rPr lang="en-US" dirty="0" smtClean="0"/>
              <a:t>If you need to change, simply click the X to remove yourself.  You will get the list of options back if you remove yourself from a session.</a:t>
            </a:r>
            <a:endParaRPr lang="en-US" dirty="0"/>
          </a:p>
        </p:txBody>
      </p:sp>
      <p:pic>
        <p:nvPicPr>
          <p:cNvPr id="8" name="Content Placeholder 7"/>
          <p:cNvPicPr>
            <a:picLocks noGrp="1" noChangeAspect="1"/>
          </p:cNvPicPr>
          <p:nvPr>
            <p:ph idx="4294967295"/>
          </p:nvPr>
        </p:nvPicPr>
        <p:blipFill>
          <a:blip r:embed="rId5"/>
          <a:stretch>
            <a:fillRect/>
          </a:stretch>
        </p:blipFill>
        <p:spPr>
          <a:xfrm>
            <a:off x="533400" y="282800"/>
            <a:ext cx="8001000" cy="4919219"/>
          </a:xfrm>
          <a:prstGeom prst="rect">
            <a:avLst/>
          </a:prstGeom>
        </p:spPr>
      </p:pic>
      <p:sp>
        <p:nvSpPr>
          <p:cNvPr id="9" name="Down Arrow 8"/>
          <p:cNvSpPr/>
          <p:nvPr/>
        </p:nvSpPr>
        <p:spPr>
          <a:xfrm rot="3469777">
            <a:off x="7104214" y="489859"/>
            <a:ext cx="484632" cy="1389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229350"/>
            <a:ext cx="609600" cy="609600"/>
          </a:xfrm>
          <a:prstGeom prst="rect">
            <a:avLst/>
          </a:prstGeom>
        </p:spPr>
      </p:pic>
    </p:spTree>
    <p:extLst>
      <p:ext uri="{BB962C8B-B14F-4D97-AF65-F5344CB8AC3E}">
        <p14:creationId xmlns:p14="http://schemas.microsoft.com/office/powerpoint/2010/main" val="2141202826"/>
      </p:ext>
    </p:extLst>
  </p:cSld>
  <p:clrMapOvr>
    <a:masterClrMapping/>
  </p:clrMapOvr>
  <mc:AlternateContent xmlns:mc="http://schemas.openxmlformats.org/markup-compatibility/2006" xmlns:p14="http://schemas.microsoft.com/office/powerpoint/2010/main">
    <mc:Choice Requires="p14">
      <p:transition spd="med" p14:dur="700" advClick="0" advTm="14552">
        <p:fade/>
      </p:transition>
    </mc:Choice>
    <mc:Fallback xmlns="">
      <p:transition spd="med" advClick="0" advTm="14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13085"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28600" y="457200"/>
            <a:ext cx="8915400" cy="5562600"/>
          </a:xfrm>
        </p:spPr>
        <p:txBody>
          <a:bodyPr>
            <a:normAutofit/>
          </a:bodyPr>
          <a:lstStyle/>
          <a:p>
            <a:pPr>
              <a:buFont typeface="Wingdings" pitchFamily="2" charset="2"/>
              <a:buChar char="q"/>
            </a:pPr>
            <a:endParaRPr lang="en-US" sz="2400" dirty="0" smtClean="0"/>
          </a:p>
          <a:p>
            <a:pPr marL="0" indent="0" algn="ctr">
              <a:buNone/>
            </a:pPr>
            <a:r>
              <a:rPr lang="en-US" sz="2400" dirty="0" smtClean="0"/>
              <a:t>“Teacher Assigned:  Cannot Delete” means that you must attend that session assigned by that teacher</a:t>
            </a:r>
          </a:p>
        </p:txBody>
      </p:sp>
      <p:grpSp>
        <p:nvGrpSpPr>
          <p:cNvPr id="10" name="Group 2"/>
          <p:cNvGrpSpPr>
            <a:grpSpLocks/>
          </p:cNvGrpSpPr>
          <p:nvPr/>
        </p:nvGrpSpPr>
        <p:grpSpPr bwMode="auto">
          <a:xfrm>
            <a:off x="1096545" y="2179694"/>
            <a:ext cx="7179509" cy="3478163"/>
            <a:chOff x="1072" y="1398"/>
            <a:chExt cx="10215" cy="3900"/>
          </a:xfrm>
        </p:grpSpPr>
        <p:pic>
          <p:nvPicPr>
            <p:cNvPr id="10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 y="1398"/>
              <a:ext cx="10215"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9195" y="2370"/>
              <a:ext cx="1155" cy="555"/>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Down Arrow 7"/>
          <p:cNvSpPr/>
          <p:nvPr/>
        </p:nvSpPr>
        <p:spPr>
          <a:xfrm rot="2250259">
            <a:off x="7565950" y="3901876"/>
            <a:ext cx="484632" cy="1260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248400"/>
            <a:ext cx="609600" cy="609600"/>
          </a:xfrm>
          <a:prstGeom prst="rect">
            <a:avLst/>
          </a:prstGeom>
        </p:spPr>
      </p:pic>
    </p:spTree>
    <p:extLst>
      <p:ext uri="{BB962C8B-B14F-4D97-AF65-F5344CB8AC3E}">
        <p14:creationId xmlns:p14="http://schemas.microsoft.com/office/powerpoint/2010/main" val="4053941336"/>
      </p:ext>
    </p:extLst>
  </p:cSld>
  <p:clrMapOvr>
    <a:masterClrMapping/>
  </p:clrMapOvr>
  <mc:AlternateContent xmlns:mc="http://schemas.openxmlformats.org/markup-compatibility/2006" xmlns:p14="http://schemas.microsoft.com/office/powerpoint/2010/main">
    <mc:Choice Requires="p14">
      <p:transition spd="med" p14:dur="700" advClick="0" advTm="12429">
        <p:fade/>
      </p:transition>
    </mc:Choice>
    <mc:Fallback xmlns="">
      <p:transition spd="med" advClick="0" advTm="124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10614"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1676400"/>
          </a:xfrm>
        </p:spPr>
        <p:txBody>
          <a:bodyPr>
            <a:noAutofit/>
          </a:bodyPr>
          <a:lstStyle/>
          <a:p>
            <a:pPr algn="ctr"/>
            <a:r>
              <a:rPr lang="en-US" sz="3800" dirty="0" smtClean="0"/>
              <a:t>FIT is Tuesday-Friday after 1</a:t>
            </a:r>
            <a:r>
              <a:rPr lang="en-US" sz="3800" baseline="30000" dirty="0" smtClean="0"/>
              <a:t>st</a:t>
            </a:r>
            <a:r>
              <a:rPr lang="en-US" sz="3800" dirty="0"/>
              <a:t>/</a:t>
            </a:r>
            <a:r>
              <a:rPr lang="en-US" sz="3800" dirty="0" smtClean="0"/>
              <a:t> 5</a:t>
            </a:r>
            <a:r>
              <a:rPr lang="en-US" sz="3800" baseline="30000" dirty="0" smtClean="0"/>
              <a:t>th</a:t>
            </a:r>
            <a:r>
              <a:rPr lang="en-US" sz="3800" dirty="0" smtClean="0"/>
              <a:t> periods</a:t>
            </a:r>
            <a:endParaRPr lang="en-US" sz="3800" dirty="0"/>
          </a:p>
        </p:txBody>
      </p:sp>
      <p:sp>
        <p:nvSpPr>
          <p:cNvPr id="9" name="Rectangle 8"/>
          <p:cNvSpPr/>
          <p:nvPr/>
        </p:nvSpPr>
        <p:spPr>
          <a:xfrm>
            <a:off x="2610929" y="3333034"/>
            <a:ext cx="4572000" cy="2400657"/>
          </a:xfrm>
          <a:prstGeom prst="rect">
            <a:avLst/>
          </a:prstGeom>
        </p:spPr>
        <p:txBody>
          <a:bodyPr>
            <a:spAutoFit/>
          </a:bodyPr>
          <a:lstStyle/>
          <a:p>
            <a:r>
              <a:rPr lang="en-US" sz="3000" dirty="0"/>
              <a:t>Monday:       </a:t>
            </a:r>
            <a:r>
              <a:rPr lang="en-US" sz="3000" dirty="0" smtClean="0"/>
              <a:t>    Advisory </a:t>
            </a:r>
          </a:p>
          <a:p>
            <a:r>
              <a:rPr lang="en-US" sz="3000" dirty="0" smtClean="0"/>
              <a:t>Tuesday</a:t>
            </a:r>
            <a:r>
              <a:rPr lang="en-US" sz="3000" dirty="0"/>
              <a:t>:        </a:t>
            </a:r>
            <a:r>
              <a:rPr lang="en-US" sz="3000" dirty="0" smtClean="0"/>
              <a:t>   F.I.T.</a:t>
            </a:r>
          </a:p>
          <a:p>
            <a:r>
              <a:rPr lang="en-US" sz="3000" dirty="0" smtClean="0"/>
              <a:t>Wednesday</a:t>
            </a:r>
            <a:r>
              <a:rPr lang="en-US" sz="3000" dirty="0"/>
              <a:t>: </a:t>
            </a:r>
            <a:r>
              <a:rPr lang="en-US" sz="3000" dirty="0" smtClean="0"/>
              <a:t>    F.I.T.</a:t>
            </a:r>
          </a:p>
          <a:p>
            <a:r>
              <a:rPr lang="en-US" sz="3000" dirty="0" smtClean="0"/>
              <a:t>Thursday</a:t>
            </a:r>
            <a:r>
              <a:rPr lang="en-US" sz="3000" dirty="0"/>
              <a:t>:     </a:t>
            </a:r>
            <a:r>
              <a:rPr lang="en-US" sz="3000" dirty="0" smtClean="0"/>
              <a:t>     F.I.T.</a:t>
            </a:r>
          </a:p>
          <a:p>
            <a:r>
              <a:rPr lang="en-US" sz="3000" dirty="0" smtClean="0"/>
              <a:t>Friday</a:t>
            </a:r>
            <a:r>
              <a:rPr lang="en-US" sz="3000" dirty="0"/>
              <a:t>:          </a:t>
            </a:r>
            <a:r>
              <a:rPr lang="en-US" sz="3000" dirty="0" smtClean="0"/>
              <a:t>     </a:t>
            </a:r>
            <a:r>
              <a:rPr lang="en-US" sz="3000" dirty="0"/>
              <a:t>F.I.T.</a:t>
            </a:r>
          </a:p>
        </p:txBody>
      </p:sp>
      <p:sp>
        <p:nvSpPr>
          <p:cNvPr id="10" name="TextBox 9"/>
          <p:cNvSpPr txBox="1"/>
          <p:nvPr/>
        </p:nvSpPr>
        <p:spPr>
          <a:xfrm>
            <a:off x="2323381" y="2194592"/>
            <a:ext cx="4724400" cy="1015663"/>
          </a:xfrm>
          <a:prstGeom prst="rect">
            <a:avLst/>
          </a:prstGeom>
          <a:noFill/>
        </p:spPr>
        <p:txBody>
          <a:bodyPr wrap="square" rtlCol="0">
            <a:spAutoFit/>
          </a:bodyPr>
          <a:lstStyle/>
          <a:p>
            <a:pPr algn="ctr"/>
            <a:r>
              <a:rPr lang="en-US" sz="3000" i="1" u="sng" dirty="0" smtClean="0"/>
              <a:t>Weekly schedule for advisory/FIT:</a:t>
            </a:r>
            <a:endParaRPr lang="en-US" sz="3000" i="1" u="sng" dirty="0"/>
          </a:p>
        </p:txBody>
      </p:sp>
    </p:spTree>
    <p:extLst>
      <p:ext uri="{BB962C8B-B14F-4D97-AF65-F5344CB8AC3E}">
        <p14:creationId xmlns:p14="http://schemas.microsoft.com/office/powerpoint/2010/main" val="364337912"/>
      </p:ext>
    </p:extLst>
  </p:cSld>
  <p:clrMapOvr>
    <a:masterClrMapping/>
  </p:clrMapOvr>
  <mc:AlternateContent xmlns:mc="http://schemas.openxmlformats.org/markup-compatibility/2006" xmlns:p14="http://schemas.microsoft.com/office/powerpoint/2010/main">
    <mc:Choice Requires="p14">
      <p:transition spd="slow" p14:dur="2000" advTm="21581"/>
    </mc:Choice>
    <mc:Fallback xmlns="">
      <p:transition spd="slow" advTm="21581"/>
    </mc:Fallback>
  </mc:AlternateContent>
  <p:timing>
    <p:tnLst>
      <p:par>
        <p:cTn id="1" dur="indefinite" restart="never" nodeType="tmRoot"/>
      </p:par>
    </p:tnLst>
  </p:timing>
  <p:extLst mod="1">
    <p:ext uri="{E180D4A7-C9FB-4DFB-919C-405C955672EB}">
      <p14:showEvtLst xmlns:p14="http://schemas.microsoft.com/office/powerpoint/2010/main">
        <p14:playEvt time="501" objId="3"/>
        <p14:stopEvt time="20587"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6488" cy="1066800"/>
          </a:xfrm>
        </p:spPr>
        <p:txBody>
          <a:bodyPr>
            <a:normAutofit fontScale="90000"/>
          </a:bodyPr>
          <a:lstStyle/>
          <a:p>
            <a:r>
              <a:rPr lang="en-US" dirty="0" smtClean="0"/>
              <a:t>Frequently Asked Questions (FAQs)</a:t>
            </a:r>
            <a:endParaRPr lang="en-US" dirty="0"/>
          </a:p>
        </p:txBody>
      </p:sp>
      <p:sp>
        <p:nvSpPr>
          <p:cNvPr id="3" name="Content Placeholder 2"/>
          <p:cNvSpPr>
            <a:spLocks noGrp="1"/>
          </p:cNvSpPr>
          <p:nvPr>
            <p:ph idx="1"/>
          </p:nvPr>
        </p:nvSpPr>
        <p:spPr>
          <a:xfrm>
            <a:off x="457200" y="1676400"/>
            <a:ext cx="8476488" cy="4267200"/>
          </a:xfrm>
        </p:spPr>
        <p:txBody>
          <a:bodyPr>
            <a:normAutofit/>
          </a:bodyPr>
          <a:lstStyle/>
          <a:p>
            <a:r>
              <a:rPr lang="en-US" dirty="0" smtClean="0"/>
              <a:t>When do I sign up?</a:t>
            </a:r>
          </a:p>
          <a:p>
            <a:pPr lvl="1">
              <a:buFont typeface="Courier New" panose="02070309020205020404" pitchFamily="49" charset="0"/>
              <a:buChar char="o"/>
            </a:pPr>
            <a:r>
              <a:rPr lang="en-US" dirty="0" smtClean="0"/>
              <a:t>All sessions will be posted by your teachers on Friday.  You may sign up over the weekend or on Monday.  </a:t>
            </a:r>
          </a:p>
          <a:p>
            <a:r>
              <a:rPr lang="en-US" dirty="0" smtClean="0"/>
              <a:t>Can more than one teacher assign me at a time?</a:t>
            </a:r>
          </a:p>
          <a:p>
            <a:pPr lvl="1">
              <a:buFont typeface="Courier New" panose="02070309020205020404" pitchFamily="49" charset="0"/>
              <a:buChar char="o"/>
            </a:pPr>
            <a:r>
              <a:rPr lang="en-US" dirty="0" smtClean="0"/>
              <a:t>No, the system only allows one session per day</a:t>
            </a:r>
          </a:p>
          <a:p>
            <a:r>
              <a:rPr lang="en-US" dirty="0" smtClean="0"/>
              <a:t>What if I forget to sign up?</a:t>
            </a:r>
          </a:p>
          <a:p>
            <a:pPr lvl="1">
              <a:buFont typeface="Courier New" panose="02070309020205020404" pitchFamily="49" charset="0"/>
              <a:buChar char="o"/>
            </a:pPr>
            <a:r>
              <a:rPr lang="en-US" dirty="0" smtClean="0"/>
              <a:t>You </a:t>
            </a:r>
            <a:r>
              <a:rPr lang="en-US" dirty="0"/>
              <a:t>must sign up </a:t>
            </a:r>
            <a:r>
              <a:rPr lang="en-US" dirty="0" smtClean="0"/>
              <a:t>.  </a:t>
            </a:r>
            <a:r>
              <a:rPr lang="en-US" dirty="0"/>
              <a:t>If you do not sign up, you will be placed  </a:t>
            </a:r>
            <a:r>
              <a:rPr lang="en-US" dirty="0" smtClean="0"/>
              <a:t>in the </a:t>
            </a:r>
            <a:r>
              <a:rPr lang="en-US" dirty="0"/>
              <a:t>FIT PIT (room </a:t>
            </a:r>
            <a:r>
              <a:rPr lang="en-US" dirty="0" smtClean="0"/>
              <a:t>115) In room 115 there will be staff members that will make sure you sign up for the FIT sessions for the rest of the week and  </a:t>
            </a:r>
            <a:r>
              <a:rPr lang="en-US" dirty="0">
                <a:solidFill>
                  <a:schemeClr val="tx1"/>
                </a:solidFill>
              </a:rPr>
              <a:t>you will be assigned to lunch detention </a:t>
            </a:r>
            <a:r>
              <a:rPr lang="en" dirty="0" smtClean="0">
                <a:solidFill>
                  <a:schemeClr val="tx1"/>
                </a:solidFill>
              </a:rPr>
              <a:t>and </a:t>
            </a:r>
            <a:r>
              <a:rPr lang="en" dirty="0">
                <a:solidFill>
                  <a:schemeClr val="tx1"/>
                </a:solidFill>
              </a:rPr>
              <a:t>sit in silence for the rest of the FIT period.</a:t>
            </a:r>
            <a:r>
              <a:rPr lang="en-US" dirty="0">
                <a:solidFill>
                  <a:schemeClr val="tx1"/>
                </a:solidFill>
              </a:rPr>
              <a:t> </a:t>
            </a:r>
          </a:p>
          <a:p>
            <a:r>
              <a:rPr lang="en-US" dirty="0" smtClean="0"/>
              <a:t>What if the session I want is full?</a:t>
            </a:r>
          </a:p>
          <a:p>
            <a:pPr lvl="1">
              <a:buFont typeface="Courier New" panose="02070309020205020404" pitchFamily="49" charset="0"/>
              <a:buChar char="o"/>
            </a:pPr>
            <a:r>
              <a:rPr lang="en-US" dirty="0" smtClean="0"/>
              <a:t>Find another session</a:t>
            </a:r>
          </a:p>
        </p:txBody>
      </p:sp>
    </p:spTree>
    <p:extLst>
      <p:ext uri="{BB962C8B-B14F-4D97-AF65-F5344CB8AC3E}">
        <p14:creationId xmlns:p14="http://schemas.microsoft.com/office/powerpoint/2010/main" val="3279127685"/>
      </p:ext>
    </p:extLst>
  </p:cSld>
  <p:clrMapOvr>
    <a:masterClrMapping/>
  </p:clrMapOvr>
  <mc:AlternateContent xmlns:mc="http://schemas.openxmlformats.org/markup-compatibility/2006" xmlns:p14="http://schemas.microsoft.com/office/powerpoint/2010/main">
    <mc:Choice Requires="p14">
      <p:transition spd="med" p14:dur="700" advClick="0" advTm="45204">
        <p:fade/>
      </p:transition>
    </mc:Choice>
    <mc:Fallback xmlns="">
      <p:transition spd="med" advClick="0" advTm="45204">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44597" objId="4"/>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80119" cy="1450757"/>
          </a:xfrm>
        </p:spPr>
        <p:txBody>
          <a:bodyPr/>
          <a:lstStyle/>
          <a:p>
            <a:r>
              <a:rPr lang="en-US" dirty="0"/>
              <a:t>Frequently Asked Questions (FAQs)</a:t>
            </a:r>
          </a:p>
        </p:txBody>
      </p:sp>
      <p:sp>
        <p:nvSpPr>
          <p:cNvPr id="3" name="Content Placeholder 2"/>
          <p:cNvSpPr>
            <a:spLocks noGrp="1"/>
          </p:cNvSpPr>
          <p:nvPr>
            <p:ph idx="1"/>
          </p:nvPr>
        </p:nvSpPr>
        <p:spPr>
          <a:xfrm>
            <a:off x="822959" y="2133600"/>
            <a:ext cx="7543801" cy="3735494"/>
          </a:xfrm>
        </p:spPr>
        <p:txBody>
          <a:bodyPr>
            <a:normAutofit fontScale="92500" lnSpcReduction="20000"/>
          </a:bodyPr>
          <a:lstStyle/>
          <a:p>
            <a:r>
              <a:rPr lang="en-US" dirty="0"/>
              <a:t>I don’t have a smart phone.  How can I </a:t>
            </a:r>
            <a:r>
              <a:rPr lang="en-US" dirty="0" smtClean="0"/>
              <a:t>sign up for a session?</a:t>
            </a:r>
            <a:endParaRPr lang="en-US" dirty="0"/>
          </a:p>
          <a:p>
            <a:pPr lvl="1">
              <a:buFont typeface="Courier New" panose="02070309020205020404" pitchFamily="49" charset="0"/>
              <a:buChar char="o"/>
            </a:pPr>
            <a:r>
              <a:rPr lang="en-US" dirty="0"/>
              <a:t>School computers are available in the library before </a:t>
            </a:r>
            <a:r>
              <a:rPr lang="en-US" dirty="0" smtClean="0"/>
              <a:t>school and after school for </a:t>
            </a:r>
            <a:r>
              <a:rPr lang="en-US" dirty="0"/>
              <a:t>signing </a:t>
            </a:r>
            <a:r>
              <a:rPr lang="en-US" dirty="0" smtClean="0"/>
              <a:t>up.  There are computers in the tutoring center after school that are available to you.  You may sign up from home if you have a computer.  Your teacher may allow you </a:t>
            </a:r>
            <a:r>
              <a:rPr lang="en-US" smtClean="0"/>
              <a:t>computer time if time permits.</a:t>
            </a:r>
            <a:endParaRPr lang="en-US" dirty="0" smtClean="0"/>
          </a:p>
          <a:p>
            <a:pPr lvl="1">
              <a:buFont typeface="Courier New" panose="02070309020205020404" pitchFamily="49" charset="0"/>
              <a:buChar char="o"/>
            </a:pPr>
            <a:endParaRPr lang="en-US" dirty="0"/>
          </a:p>
          <a:p>
            <a:pPr marL="201168" lvl="1" indent="0">
              <a:buNone/>
            </a:pPr>
            <a:r>
              <a:rPr lang="en-US" dirty="0" smtClean="0"/>
              <a:t>Why </a:t>
            </a:r>
            <a:r>
              <a:rPr lang="en-US" dirty="0"/>
              <a:t>can’t I change a </a:t>
            </a:r>
            <a:r>
              <a:rPr lang="en-US" dirty="0" smtClean="0"/>
              <a:t>session </a:t>
            </a:r>
            <a:r>
              <a:rPr lang="en-US" dirty="0"/>
              <a:t>that a teacher </a:t>
            </a:r>
            <a:r>
              <a:rPr lang="en-US" dirty="0" smtClean="0"/>
              <a:t>assigned session?</a:t>
            </a:r>
            <a:endParaRPr lang="en-US" dirty="0"/>
          </a:p>
          <a:p>
            <a:pPr lvl="1">
              <a:buFont typeface="Courier New" panose="02070309020205020404" pitchFamily="49" charset="0"/>
              <a:buChar char="o"/>
            </a:pPr>
            <a:r>
              <a:rPr lang="en-US" dirty="0"/>
              <a:t>Teachers </a:t>
            </a:r>
            <a:r>
              <a:rPr lang="en-US" dirty="0" smtClean="0"/>
              <a:t>assign sessions with students </a:t>
            </a:r>
            <a:r>
              <a:rPr lang="en-US" dirty="0"/>
              <a:t>for various reasons.  You must attend meetings that are </a:t>
            </a:r>
            <a:r>
              <a:rPr lang="en-US" dirty="0" smtClean="0"/>
              <a:t>assigned </a:t>
            </a:r>
            <a:r>
              <a:rPr lang="en-US" dirty="0"/>
              <a:t>by a teacher.  </a:t>
            </a:r>
          </a:p>
          <a:p>
            <a:r>
              <a:rPr lang="en-US" dirty="0" smtClean="0"/>
              <a:t>Is there any other way to know if I’m signed up for a session other than checking the portal?</a:t>
            </a:r>
            <a:endParaRPr lang="en-US" dirty="0"/>
          </a:p>
          <a:p>
            <a:pPr lvl="1">
              <a:buFont typeface="Courier New" panose="02070309020205020404" pitchFamily="49" charset="0"/>
              <a:buChar char="o"/>
            </a:pPr>
            <a:r>
              <a:rPr lang="en-US" dirty="0" smtClean="0"/>
              <a:t>The FIT Portal will automatically send an email to your AISD email account when you are signed up for a session.  You may want to set up your AISD email account on your smart phone for faster notifications.  You can also check your email through the Student Cloud.</a:t>
            </a:r>
          </a:p>
        </p:txBody>
      </p:sp>
    </p:spTree>
    <p:extLst>
      <p:ext uri="{BB962C8B-B14F-4D97-AF65-F5344CB8AC3E}">
        <p14:creationId xmlns:p14="http://schemas.microsoft.com/office/powerpoint/2010/main" val="1606217192"/>
      </p:ext>
    </p:extLst>
  </p:cSld>
  <p:clrMapOvr>
    <a:masterClrMapping/>
  </p:clrMapOvr>
  <mc:AlternateContent xmlns:mc="http://schemas.openxmlformats.org/markup-compatibility/2006" xmlns:p14="http://schemas.microsoft.com/office/powerpoint/2010/main">
    <mc:Choice Requires="p14">
      <p:transition spd="med" p14:dur="700" advClick="0" advTm="45978">
        <p:fade/>
      </p:transition>
    </mc:Choice>
    <mc:Fallback xmlns="">
      <p:transition spd="med" advClick="0" advTm="45978">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44599"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Shape 84"/>
          <p:cNvSpPr txBox="1">
            <a:spLocks noGrp="1"/>
          </p:cNvSpPr>
          <p:nvPr>
            <p:ph type="title"/>
          </p:nvPr>
        </p:nvSpPr>
        <p:spPr>
          <a:xfrm>
            <a:off x="457200" y="274637"/>
            <a:ext cx="8229600" cy="1384354"/>
          </a:xfrm>
          <a:prstGeom prst="rect">
            <a:avLst/>
          </a:prstGeom>
        </p:spPr>
        <p:txBody>
          <a:bodyPr lIns="91425" tIns="91425" rIns="91425" bIns="91425" anchor="b" anchorCtr="0">
            <a:noAutofit/>
          </a:bodyPr>
          <a:lstStyle/>
          <a:p>
            <a:pPr>
              <a:buNone/>
            </a:pPr>
            <a:r>
              <a:rPr lang="en" dirty="0">
                <a:solidFill>
                  <a:schemeClr val="tx1"/>
                </a:solidFill>
              </a:rPr>
              <a:t>Questions?</a:t>
            </a:r>
          </a:p>
        </p:txBody>
      </p:sp>
      <p:pic>
        <p:nvPicPr>
          <p:cNvPr id="5" name="Picture 2" descr="http://www.norwinsd.org/cms/lib2/PA01001594/Centricity/Domain/1170/question-marks.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36057" y="2209800"/>
            <a:ext cx="3505200" cy="2838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2209800"/>
            <a:ext cx="3200400" cy="3970318"/>
          </a:xfrm>
          <a:prstGeom prst="rect">
            <a:avLst/>
          </a:prstGeom>
          <a:noFill/>
        </p:spPr>
        <p:txBody>
          <a:bodyPr wrap="square" rtlCol="0">
            <a:spAutoFit/>
          </a:bodyPr>
          <a:lstStyle/>
          <a:p>
            <a:r>
              <a:rPr lang="en-US" sz="2800" dirty="0" smtClean="0"/>
              <a:t>REMEMBER: THE FIRST DAY OF FIT IS Wednesday, September 7</a:t>
            </a:r>
            <a:r>
              <a:rPr lang="en-US" sz="2800" baseline="30000" dirty="0" smtClean="0"/>
              <a:t>th</a:t>
            </a:r>
            <a:r>
              <a:rPr lang="en-US" sz="2800" dirty="0" smtClean="0"/>
              <a:t>, you will go to Advisory on Tuesday, September 6</a:t>
            </a:r>
            <a:r>
              <a:rPr lang="en-US" sz="2800" baseline="30000" dirty="0" smtClean="0"/>
              <a:t>th</a:t>
            </a:r>
            <a:r>
              <a:rPr lang="en-US" sz="2800" dirty="0" smtClean="0"/>
              <a:t> to sign up for your FIT classes for the week.</a:t>
            </a:r>
            <a:endParaRPr lang="en-US" sz="2800" dirty="0"/>
          </a:p>
        </p:txBody>
      </p:sp>
    </p:spTree>
  </p:cSld>
  <p:clrMapOvr>
    <a:masterClrMapping/>
  </p:clrMapOvr>
  <p:transition spd="slow" advTm="13507">
    <p:cut/>
  </p:transition>
  <p:timing>
    <p:tnLst>
      <p:par>
        <p:cTn id="1" dur="indefinite" restart="never" nodeType="tmRoot"/>
      </p:par>
    </p:tnLst>
  </p:timing>
  <p:extLst mod="1">
    <p:ext uri="{E180D4A7-C9FB-4DFB-919C-405C955672EB}">
      <p14:showEvtLst xmlns:p14="http://schemas.microsoft.com/office/powerpoint/2010/main">
        <p14:playEvt time="0" objId="2"/>
        <p14:stopEvt time="11078"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352800"/>
            <a:ext cx="7543800" cy="1450757"/>
          </a:xfrm>
        </p:spPr>
        <p:txBody>
          <a:bodyPr>
            <a:noAutofit/>
          </a:bodyPr>
          <a:lstStyle/>
          <a:p>
            <a:pPr algn="ctr"/>
            <a:r>
              <a:rPr lang="en-US" sz="8000" b="1" dirty="0" smtClean="0"/>
              <a:t>So, what is FIT?</a:t>
            </a:r>
            <a:endParaRPr lang="en-US" sz="8000" b="1" dirty="0"/>
          </a:p>
        </p:txBody>
      </p:sp>
      <p:pic>
        <p:nvPicPr>
          <p:cNvPr id="1026" name="Picture 2" descr="http://www.norwinsd.org/cms/lib2/PA01001594/Centricity/Domain/1170/question-mark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304800"/>
            <a:ext cx="3505200" cy="283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76167"/>
      </p:ext>
    </p:extLst>
  </p:cSld>
  <p:clrMapOvr>
    <a:masterClrMapping/>
  </p:clrMapOvr>
  <mc:AlternateContent xmlns:mc="http://schemas.openxmlformats.org/markup-compatibility/2006" xmlns:p14="http://schemas.microsoft.com/office/powerpoint/2010/main">
    <mc:Choice Requires="p14">
      <p:transition spd="slow" p14:dur="2000" advTm="2823"/>
    </mc:Choice>
    <mc:Fallback xmlns="">
      <p:transition spd="slow" advTm="2823"/>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579"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F.I.T.</a:t>
            </a:r>
            <a:endParaRPr lang="en-US" sz="5000"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sz="4000" dirty="0"/>
              <a:t>F.I.T. stands for Flexible Instructional Time.  F.I.T. sessions are designed by the individual teacher to support student learning outside of the normal class instructional time but inside the school day</a:t>
            </a:r>
            <a:r>
              <a:rPr lang="en-US" sz="4000" dirty="0" smtClean="0"/>
              <a:t>.  FIT sessions will occur on Tuesdays, Wednesdays, Thursday, and  Fridays.</a:t>
            </a:r>
          </a:p>
          <a:p>
            <a:pPr lvl="0">
              <a:buNone/>
            </a:pPr>
            <a:r>
              <a:rPr lang="en" sz="4000" dirty="0"/>
              <a:t>Examples of meetings that teachers may offer:</a:t>
            </a:r>
          </a:p>
          <a:p>
            <a:pPr marL="914400" indent="-457200">
              <a:lnSpc>
                <a:spcPct val="100000"/>
              </a:lnSpc>
              <a:spcBef>
                <a:spcPts val="600"/>
              </a:spcBef>
              <a:spcAft>
                <a:spcPts val="0"/>
              </a:spcAft>
              <a:buFont typeface="Wingdings" panose="05000000000000000000" pitchFamily="2" charset="2"/>
              <a:buChar char="Ø"/>
            </a:pPr>
            <a:r>
              <a:rPr lang="en-US" sz="2800" dirty="0" smtClean="0"/>
              <a:t>Re-teach</a:t>
            </a:r>
            <a:endParaRPr lang="en-US" sz="2800" dirty="0"/>
          </a:p>
          <a:p>
            <a:pPr marL="914400" indent="-457200">
              <a:lnSpc>
                <a:spcPct val="100000"/>
              </a:lnSpc>
              <a:spcBef>
                <a:spcPts val="600"/>
              </a:spcBef>
              <a:spcAft>
                <a:spcPts val="0"/>
              </a:spcAft>
              <a:buFont typeface="Wingdings" panose="05000000000000000000" pitchFamily="2" charset="2"/>
              <a:buChar char="Ø"/>
            </a:pPr>
            <a:r>
              <a:rPr lang="en-US" sz="2800" dirty="0" smtClean="0"/>
              <a:t>Make-up </a:t>
            </a:r>
            <a:r>
              <a:rPr lang="en-US" sz="2800" dirty="0"/>
              <a:t>work</a:t>
            </a:r>
          </a:p>
          <a:p>
            <a:pPr marL="914400" indent="-457200">
              <a:lnSpc>
                <a:spcPct val="100000"/>
              </a:lnSpc>
              <a:spcBef>
                <a:spcPts val="600"/>
              </a:spcBef>
              <a:spcAft>
                <a:spcPts val="0"/>
              </a:spcAft>
              <a:buFont typeface="Wingdings" panose="05000000000000000000" pitchFamily="2" charset="2"/>
              <a:buChar char="Ø"/>
            </a:pPr>
            <a:r>
              <a:rPr lang="en-US" sz="2800" dirty="0"/>
              <a:t>Content review</a:t>
            </a:r>
          </a:p>
          <a:p>
            <a:pPr marL="914400" indent="-457200">
              <a:lnSpc>
                <a:spcPct val="100000"/>
              </a:lnSpc>
              <a:spcBef>
                <a:spcPts val="600"/>
              </a:spcBef>
              <a:spcAft>
                <a:spcPts val="0"/>
              </a:spcAft>
              <a:buFont typeface="Wingdings" panose="05000000000000000000" pitchFamily="2" charset="2"/>
              <a:buChar char="Ø"/>
            </a:pPr>
            <a:r>
              <a:rPr lang="en-US" sz="2800" dirty="0" smtClean="0"/>
              <a:t>Test prep (EOC, AP, SAT, etc.)</a:t>
            </a:r>
          </a:p>
          <a:p>
            <a:pPr marL="914400" indent="-457200">
              <a:lnSpc>
                <a:spcPct val="100000"/>
              </a:lnSpc>
              <a:spcAft>
                <a:spcPts val="0"/>
              </a:spcAft>
              <a:buFont typeface="Wingdings" panose="05000000000000000000" pitchFamily="2" charset="2"/>
              <a:buChar char="Ø"/>
            </a:pPr>
            <a:r>
              <a:rPr lang="en-US" sz="2800" dirty="0" smtClean="0"/>
              <a:t>Guided study</a:t>
            </a:r>
          </a:p>
          <a:p>
            <a:pPr marL="914400" indent="-457200">
              <a:lnSpc>
                <a:spcPct val="100000"/>
              </a:lnSpc>
              <a:spcAft>
                <a:spcPts val="0"/>
              </a:spcAft>
              <a:buFont typeface="Wingdings" panose="05000000000000000000" pitchFamily="2" charset="2"/>
              <a:buChar char="Ø"/>
            </a:pPr>
            <a:r>
              <a:rPr lang="en-US" sz="2800" dirty="0" smtClean="0"/>
              <a:t>Extension activities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9625">
            <a:off x="6092603" y="3852637"/>
            <a:ext cx="2956560" cy="2658777"/>
          </a:xfrm>
          <a:prstGeom prst="rect">
            <a:avLst/>
          </a:prstGeom>
        </p:spPr>
      </p:pic>
    </p:spTree>
    <p:extLst>
      <p:ext uri="{BB962C8B-B14F-4D97-AF65-F5344CB8AC3E}">
        <p14:creationId xmlns:p14="http://schemas.microsoft.com/office/powerpoint/2010/main" val="3725193616"/>
      </p:ext>
    </p:extLst>
  </p:cSld>
  <p:clrMapOvr>
    <a:masterClrMapping/>
  </p:clrMapOvr>
  <mc:AlternateContent xmlns:mc="http://schemas.openxmlformats.org/markup-compatibility/2006" xmlns:p14="http://schemas.microsoft.com/office/powerpoint/2010/main">
    <mc:Choice Requires="p14">
      <p:transition spd="slow" p14:dur="2000" advTm="48557"/>
    </mc:Choice>
    <mc:Fallback xmlns="">
      <p:transition spd="slow" advTm="48557"/>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47577"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Why F.I.T.?</a:t>
            </a:r>
            <a:endParaRPr lang="en-US" sz="5000" dirty="0"/>
          </a:p>
        </p:txBody>
      </p:sp>
      <p:sp>
        <p:nvSpPr>
          <p:cNvPr id="3" name="Content Placeholder 2"/>
          <p:cNvSpPr>
            <a:spLocks noGrp="1"/>
          </p:cNvSpPr>
          <p:nvPr>
            <p:ph idx="1"/>
          </p:nvPr>
        </p:nvSpPr>
        <p:spPr/>
        <p:txBody>
          <a:bodyPr>
            <a:normAutofit fontScale="92500"/>
          </a:bodyPr>
          <a:lstStyle/>
          <a:p>
            <a:r>
              <a:rPr lang="en-US" sz="2800" dirty="0" smtClean="0"/>
              <a:t>There are a lot of great benefits to our F.I.T. program that you will begin to recognize and enjoy after Labor Day.  By having this time during the school day, you will be able to seek help from teachers, make up missing work, collaborate with your peers on a project, </a:t>
            </a:r>
            <a:r>
              <a:rPr lang="en-US" sz="2800" dirty="0"/>
              <a:t>s</a:t>
            </a:r>
            <a:r>
              <a:rPr lang="en-US" sz="2800" dirty="0" smtClean="0"/>
              <a:t>tudy for an upcoming test, etc.  If you rely on school bus transportation or are involved in extra </a:t>
            </a:r>
            <a:r>
              <a:rPr lang="en-US" sz="2800" dirty="0" err="1" smtClean="0"/>
              <a:t>curriculars</a:t>
            </a:r>
            <a:r>
              <a:rPr lang="en-US" sz="2800" dirty="0" smtClean="0"/>
              <a:t> before or after school, it can be tough to take care of these types of things outside of school.  F.I.T. allows you the flexibility to take care of your business during the school day.</a:t>
            </a:r>
            <a:endParaRPr lang="en-US" sz="2800" dirty="0"/>
          </a:p>
        </p:txBody>
      </p:sp>
    </p:spTree>
    <p:extLst>
      <p:ext uri="{BB962C8B-B14F-4D97-AF65-F5344CB8AC3E}">
        <p14:creationId xmlns:p14="http://schemas.microsoft.com/office/powerpoint/2010/main" val="3410869874"/>
      </p:ext>
    </p:extLst>
  </p:cSld>
  <p:clrMapOvr>
    <a:masterClrMapping/>
  </p:clrMapOvr>
  <mc:AlternateContent xmlns:mc="http://schemas.openxmlformats.org/markup-compatibility/2006" xmlns:p14="http://schemas.microsoft.com/office/powerpoint/2010/main">
    <mc:Choice Requires="p14">
      <p:transition spd="slow" p14:dur="2000" advTm="31072"/>
    </mc:Choice>
    <mc:Fallback xmlns="">
      <p:transition spd="slow" advTm="31072"/>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30056"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112143" y="1740451"/>
            <a:ext cx="8305800" cy="496514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dirty="0"/>
              <a:t>Sign up </a:t>
            </a:r>
            <a:r>
              <a:rPr lang="en" sz="3000" dirty="0" smtClean="0"/>
              <a:t>for all of your FIT sessions for the week in </a:t>
            </a:r>
            <a:r>
              <a:rPr lang="en" sz="3000" dirty="0"/>
              <a:t>the </a:t>
            </a:r>
            <a:r>
              <a:rPr lang="en" sz="3000" dirty="0" smtClean="0"/>
              <a:t>FIT Student </a:t>
            </a:r>
            <a:r>
              <a:rPr lang="en" sz="3000" dirty="0"/>
              <a:t>Portal </a:t>
            </a:r>
            <a:r>
              <a:rPr lang="en" sz="3000" dirty="0" smtClean="0"/>
              <a:t>each Monday.  Your teachers may give you time to do this during Advisory on Monday.  If not, then do this before school, during lunch, or afer school .</a:t>
            </a:r>
            <a:endParaRPr lang="en" sz="3000" dirty="0"/>
          </a:p>
          <a:p>
            <a:pPr marL="457200" lvl="0" indent="-419100" rtl="0">
              <a:buClr>
                <a:schemeClr val="dk2"/>
              </a:buClr>
              <a:buSzPct val="166666"/>
              <a:buFont typeface="Arial"/>
              <a:buChar char="•"/>
            </a:pPr>
            <a:r>
              <a:rPr lang="en" sz="3000" dirty="0" smtClean="0"/>
              <a:t>Go </a:t>
            </a:r>
            <a:r>
              <a:rPr lang="en" sz="3000" dirty="0"/>
              <a:t>where you are supposed to go and stay </a:t>
            </a:r>
            <a:r>
              <a:rPr lang="en" sz="3000" dirty="0" smtClean="0"/>
              <a:t>there.</a:t>
            </a:r>
            <a:endParaRPr lang="en" sz="3000" dirty="0"/>
          </a:p>
          <a:p>
            <a:pPr marL="914400" lvl="1" indent="-381000" rtl="0">
              <a:buClr>
                <a:schemeClr val="dk2"/>
              </a:buClr>
              <a:buSzPct val="100000"/>
              <a:buFont typeface="Courier New"/>
              <a:buChar char="o"/>
            </a:pPr>
            <a:r>
              <a:rPr lang="en" sz="2400" dirty="0"/>
              <a:t>no restroom passes</a:t>
            </a:r>
          </a:p>
          <a:p>
            <a:pPr marL="914400" lvl="1" indent="-381000" rtl="0">
              <a:buClr>
                <a:schemeClr val="dk2"/>
              </a:buClr>
              <a:buSzPct val="100000"/>
              <a:buFont typeface="Courier New"/>
              <a:buChar char="o"/>
            </a:pPr>
            <a:r>
              <a:rPr lang="en" sz="2400" dirty="0"/>
              <a:t>no library passes</a:t>
            </a:r>
          </a:p>
          <a:p>
            <a:pPr marL="914400" lvl="1" indent="-381000" rtl="0">
              <a:buClr>
                <a:schemeClr val="dk2"/>
              </a:buClr>
              <a:buSzPct val="100000"/>
              <a:buFont typeface="Courier New"/>
              <a:buChar char="o"/>
            </a:pPr>
            <a:r>
              <a:rPr lang="en" sz="2400" dirty="0"/>
              <a:t>no locker trips</a:t>
            </a:r>
          </a:p>
          <a:p>
            <a:pPr marL="914400" lvl="1" indent="-381000" rtl="0">
              <a:buClr>
                <a:schemeClr val="dk2"/>
              </a:buClr>
              <a:buSzPct val="100000"/>
              <a:buFont typeface="Courier New"/>
              <a:buChar char="o"/>
            </a:pPr>
            <a:r>
              <a:rPr lang="en" sz="2400" dirty="0"/>
              <a:t>no students in the </a:t>
            </a:r>
            <a:r>
              <a:rPr lang="en" sz="2400" dirty="0" smtClean="0"/>
              <a:t>halls, main office, counseling center</a:t>
            </a:r>
          </a:p>
          <a:p>
            <a:pPr marL="533400" lvl="1" indent="0" rtl="0">
              <a:buClr>
                <a:schemeClr val="dk2"/>
              </a:buClr>
              <a:buSzPct val="100000"/>
              <a:buNone/>
            </a:pPr>
            <a:endParaRPr lang="en" sz="2400" dirty="0" smtClean="0"/>
          </a:p>
        </p:txBody>
      </p:sp>
      <p:sp>
        <p:nvSpPr>
          <p:cNvPr id="66" name="Shape 66"/>
          <p:cNvSpPr txBox="1">
            <a:spLocks noGrp="1"/>
          </p:cNvSpPr>
          <p:nvPr>
            <p:ph type="title"/>
          </p:nvPr>
        </p:nvSpPr>
        <p:spPr>
          <a:xfrm>
            <a:off x="452887" y="0"/>
            <a:ext cx="8229600" cy="1249353"/>
          </a:xfrm>
          <a:prstGeom prst="rect">
            <a:avLst/>
          </a:prstGeom>
        </p:spPr>
        <p:txBody>
          <a:bodyPr lIns="91425" tIns="91425" rIns="91425" bIns="91425" anchor="b" anchorCtr="0">
            <a:noAutofit/>
          </a:bodyPr>
          <a:lstStyle/>
          <a:p>
            <a:pPr>
              <a:buNone/>
            </a:pPr>
            <a:r>
              <a:rPr lang="en" dirty="0">
                <a:solidFill>
                  <a:schemeClr val="tx1"/>
                </a:solidFill>
              </a:rPr>
              <a:t>Basic FIT Rules</a:t>
            </a:r>
          </a:p>
        </p:txBody>
      </p:sp>
    </p:spTree>
  </p:cSld>
  <p:clrMapOvr>
    <a:masterClrMapping/>
  </p:clrMapOvr>
  <p:transition spd="slow" advClick="0" advTm="20374">
    <p:cut/>
  </p:transition>
  <p:timing>
    <p:tnLst>
      <p:par>
        <p:cTn id="1" dur="indefinite" restart="never" nodeType="tmRoot"/>
      </p:par>
    </p:tnLst>
  </p:timing>
  <p:extLst mod="1">
    <p:ext uri="{E180D4A7-C9FB-4DFB-919C-405C955672EB}">
      <p14:showEvtLst xmlns:p14="http://schemas.microsoft.com/office/powerpoint/2010/main">
        <p14:playEvt time="0" objId="2"/>
        <p14:stopEvt time="19096"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Shape 66"/>
          <p:cNvSpPr txBox="1">
            <a:spLocks noGrp="1"/>
          </p:cNvSpPr>
          <p:nvPr>
            <p:ph type="title"/>
          </p:nvPr>
        </p:nvSpPr>
        <p:spPr>
          <a:xfrm>
            <a:off x="457200" y="274647"/>
            <a:ext cx="8229600" cy="1249353"/>
          </a:xfrm>
          <a:prstGeom prst="rect">
            <a:avLst/>
          </a:prstGeom>
        </p:spPr>
        <p:txBody>
          <a:bodyPr lIns="91425" tIns="91425" rIns="91425" bIns="91425" anchor="b" anchorCtr="0">
            <a:noAutofit/>
          </a:bodyPr>
          <a:lstStyle/>
          <a:p>
            <a:pPr>
              <a:buNone/>
            </a:pPr>
            <a:r>
              <a:rPr lang="en" dirty="0">
                <a:solidFill>
                  <a:schemeClr val="tx1"/>
                </a:solidFill>
              </a:rPr>
              <a:t>Basic FIT Rules</a:t>
            </a:r>
          </a:p>
        </p:txBody>
      </p:sp>
      <p:sp>
        <p:nvSpPr>
          <p:cNvPr id="65" name="Shape 65"/>
          <p:cNvSpPr txBox="1">
            <a:spLocks noGrp="1"/>
          </p:cNvSpPr>
          <p:nvPr>
            <p:ph type="body" idx="1"/>
          </p:nvPr>
        </p:nvSpPr>
        <p:spPr>
          <a:xfrm>
            <a:off x="457200" y="1752600"/>
            <a:ext cx="8305800" cy="4965149"/>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400" dirty="0" smtClean="0"/>
              <a:t>Normal class rules apply during FIT time.</a:t>
            </a:r>
          </a:p>
          <a:p>
            <a:pPr marL="457200" lvl="0" indent="-419100" rtl="0">
              <a:buClr>
                <a:schemeClr val="dk2"/>
              </a:buClr>
              <a:buSzPct val="166666"/>
              <a:buFont typeface="Arial"/>
              <a:buChar char="•"/>
            </a:pPr>
            <a:r>
              <a:rPr lang="en" sz="3400" dirty="0" smtClean="0"/>
              <a:t>Electronic devices must remain out of sight unless the teacher has given you permission to access your device for a valid educational purpose.</a:t>
            </a:r>
          </a:p>
          <a:p>
            <a:pPr marL="38100" lvl="0" indent="0" rtl="0">
              <a:buClr>
                <a:schemeClr val="dk2"/>
              </a:buClr>
              <a:buSzPct val="166666"/>
              <a:buNone/>
            </a:pPr>
            <a:endParaRPr lang="en" sz="3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1727">
            <a:off x="5943658" y="4229483"/>
            <a:ext cx="2510527" cy="2228092"/>
          </a:xfrm>
          <a:prstGeom prst="rect">
            <a:avLst/>
          </a:prstGeom>
        </p:spPr>
      </p:pic>
    </p:spTree>
    <p:extLst>
      <p:ext uri="{BB962C8B-B14F-4D97-AF65-F5344CB8AC3E}">
        <p14:creationId xmlns:p14="http://schemas.microsoft.com/office/powerpoint/2010/main" val="1575491082"/>
      </p:ext>
    </p:extLst>
  </p:cSld>
  <p:clrMapOvr>
    <a:masterClrMapping/>
  </p:clrMapOvr>
  <p:transition spd="slow" advClick="0" advTm="15369">
    <p:cut/>
  </p:transition>
  <p:timing>
    <p:tnLst>
      <p:par>
        <p:cTn id="1" dur="indefinite" restart="never" nodeType="tmRoot"/>
      </p:par>
    </p:tnLst>
  </p:timing>
  <p:extLst mod="1">
    <p:ext uri="{E180D4A7-C9FB-4DFB-919C-405C955672EB}">
      <p14:showEvtLst xmlns:p14="http://schemas.microsoft.com/office/powerpoint/2010/main">
        <p14:playEvt time="0" objId="2"/>
        <p14:stopEvt time="1459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title"/>
          </p:nvPr>
        </p:nvSpPr>
        <p:spPr>
          <a:xfrm>
            <a:off x="457200" y="274637"/>
            <a:ext cx="8229600" cy="1384364"/>
          </a:xfrm>
          <a:prstGeom prst="rect">
            <a:avLst/>
          </a:prstGeom>
        </p:spPr>
        <p:txBody>
          <a:bodyPr lIns="91425" tIns="91425" rIns="91425" bIns="91425" anchor="b" anchorCtr="0">
            <a:noAutofit/>
          </a:bodyPr>
          <a:lstStyle/>
          <a:p>
            <a:pPr lvl="0" rtl="0">
              <a:buClr>
                <a:srgbClr val="000000"/>
              </a:buClr>
              <a:buSzPct val="27500"/>
              <a:buFont typeface="Arial"/>
              <a:buNone/>
            </a:pPr>
            <a:r>
              <a:rPr lang="en" dirty="0"/>
              <a:t>
</a:t>
            </a:r>
          </a:p>
          <a:p>
            <a:pPr lvl="0" rtl="0">
              <a:buClr>
                <a:srgbClr val="000000"/>
              </a:buClr>
              <a:buSzPct val="27500"/>
              <a:buFont typeface="Arial"/>
              <a:buNone/>
            </a:pPr>
            <a:r>
              <a:rPr lang="en" dirty="0">
                <a:solidFill>
                  <a:schemeClr val="tx1"/>
                </a:solidFill>
              </a:rPr>
              <a:t>What happens if I </a:t>
            </a:r>
            <a:r>
              <a:rPr lang="en" dirty="0" smtClean="0">
                <a:solidFill>
                  <a:schemeClr val="tx1"/>
                </a:solidFill>
              </a:rPr>
              <a:t>don’t sign up for a session?</a:t>
            </a:r>
            <a:endParaRPr lang="en" dirty="0">
              <a:solidFill>
                <a:schemeClr val="tx1"/>
              </a:solidFill>
            </a:endParaRPr>
          </a:p>
        </p:txBody>
      </p:sp>
      <p:sp>
        <p:nvSpPr>
          <p:cNvPr id="71" name="Shape 71"/>
          <p:cNvSpPr txBox="1">
            <a:spLocks noGrp="1"/>
          </p:cNvSpPr>
          <p:nvPr>
            <p:ph type="body" idx="1"/>
          </p:nvPr>
        </p:nvSpPr>
        <p:spPr>
          <a:xfrm>
            <a:off x="457200" y="1600200"/>
            <a:ext cx="8229600" cy="5410200"/>
          </a:xfrm>
          <a:prstGeom prst="rect">
            <a:avLst/>
          </a:prstGeom>
        </p:spPr>
        <p:txBody>
          <a:bodyPr lIns="91425" tIns="91425" rIns="91425" bIns="91425" anchor="t" anchorCtr="0">
            <a:noAutofit/>
          </a:bodyPr>
          <a:lstStyle/>
          <a:p>
            <a:pPr lvl="0" rtl="0">
              <a:buNone/>
            </a:pPr>
            <a:r>
              <a:rPr lang="en" sz="2500" dirty="0" smtClean="0"/>
              <a:t>If you did not sign up for a session and have no where to go for FIT we will be escorting you to the FIT PIT in classroom #115</a:t>
            </a:r>
          </a:p>
          <a:p>
            <a:pPr lvl="0" rtl="0">
              <a:buFontTx/>
              <a:buChar char="-"/>
            </a:pPr>
            <a:r>
              <a:rPr lang="en" sz="2500" dirty="0" smtClean="0"/>
              <a:t>Students in the FIT PIT will be assigned a lunch detention for not signing up/attending a FIT session.  In the FIT PIT y</a:t>
            </a:r>
            <a:r>
              <a:rPr lang="en-US" sz="2500" dirty="0" smtClean="0"/>
              <a:t>o</a:t>
            </a:r>
            <a:r>
              <a:rPr lang="en" sz="2500" dirty="0" smtClean="0"/>
              <a:t>u will be given a slip of paper with your assigned day of lunch detention. </a:t>
            </a:r>
          </a:p>
          <a:p>
            <a:pPr lvl="0" rtl="0">
              <a:buFontTx/>
              <a:buChar char="-"/>
            </a:pPr>
            <a:r>
              <a:rPr lang="en" sz="2500" dirty="0" smtClean="0"/>
              <a:t>Lunch DETENTION is in the “Maroon Room”.  It starts promptly at 12:45 and will last until 1:05.  Y</a:t>
            </a:r>
            <a:r>
              <a:rPr lang="en-US" sz="2500" dirty="0" smtClean="0"/>
              <a:t>o</a:t>
            </a:r>
            <a:r>
              <a:rPr lang="en" sz="2500" dirty="0" smtClean="0"/>
              <a:t>u will have time to grab food after you are released from lunch detention. If you show up tardy to lunch detention you won’t be allowed to attend that day and you will be given 2 days lunch detention. </a:t>
            </a:r>
          </a:p>
          <a:p>
            <a:pPr lvl="0" rtl="0">
              <a:buFontTx/>
              <a:buChar char="-"/>
            </a:pPr>
            <a:endParaRPr lang="en" sz="2800" dirty="0"/>
          </a:p>
        </p:txBody>
      </p:sp>
    </p:spTree>
  </p:cSld>
  <p:clrMapOvr>
    <a:masterClrMapping/>
  </p:clrMapOvr>
  <p:transition spd="slow" advClick="0" advTm="23573">
    <p:cut/>
  </p:transition>
  <p:timing>
    <p:tnLst>
      <p:par>
        <p:cTn id="1" dur="indefinite" restart="never" nodeType="tmRoot"/>
      </p:par>
    </p:tnLst>
  </p:timing>
  <p:extLst mod="1">
    <p:ext uri="{E180D4A7-C9FB-4DFB-919C-405C955672EB}">
      <p14:showEvtLst xmlns:p14="http://schemas.microsoft.com/office/powerpoint/2010/main">
        <p14:playEvt time="0" objId="2"/>
        <p14:stopEvt time="22089"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title"/>
          </p:nvPr>
        </p:nvSpPr>
        <p:spPr>
          <a:xfrm>
            <a:off x="457200" y="274637"/>
            <a:ext cx="8229600" cy="1384364"/>
          </a:xfrm>
          <a:prstGeom prst="rect">
            <a:avLst/>
          </a:prstGeom>
        </p:spPr>
        <p:txBody>
          <a:bodyPr lIns="91425" tIns="91425" rIns="91425" bIns="91425" anchor="b" anchorCtr="0">
            <a:noAutofit/>
          </a:bodyPr>
          <a:lstStyle/>
          <a:p>
            <a:pPr lvl="0" rtl="0">
              <a:buClr>
                <a:srgbClr val="000000"/>
              </a:buClr>
              <a:buSzPct val="27500"/>
              <a:buFont typeface="Arial"/>
              <a:buNone/>
            </a:pPr>
            <a:r>
              <a:rPr lang="en" dirty="0"/>
              <a:t>
</a:t>
            </a:r>
          </a:p>
          <a:p>
            <a:pPr lvl="0" rtl="0">
              <a:buClr>
                <a:srgbClr val="000000"/>
              </a:buClr>
              <a:buSzPct val="27500"/>
              <a:buFont typeface="Arial"/>
              <a:buNone/>
            </a:pPr>
            <a:r>
              <a:rPr lang="en" dirty="0">
                <a:solidFill>
                  <a:schemeClr val="tx1"/>
                </a:solidFill>
              </a:rPr>
              <a:t>What happens if I don’t go?</a:t>
            </a:r>
          </a:p>
        </p:txBody>
      </p:sp>
      <p:sp>
        <p:nvSpPr>
          <p:cNvPr id="71" name="Shape 71"/>
          <p:cNvSpPr txBox="1">
            <a:spLocks noGrp="1"/>
          </p:cNvSpPr>
          <p:nvPr>
            <p:ph type="body" idx="1"/>
          </p:nvPr>
        </p:nvSpPr>
        <p:spPr>
          <a:xfrm>
            <a:off x="457200" y="2133599"/>
            <a:ext cx="8229600" cy="3810001"/>
          </a:xfrm>
          <a:prstGeom prst="rect">
            <a:avLst/>
          </a:prstGeom>
        </p:spPr>
        <p:txBody>
          <a:bodyPr lIns="91425" tIns="91425" rIns="91425" bIns="91425" anchor="t" anchorCtr="0">
            <a:noAutofit/>
          </a:bodyPr>
          <a:lstStyle/>
          <a:p>
            <a:pPr lvl="0" rtl="0">
              <a:buNone/>
            </a:pPr>
            <a:r>
              <a:rPr lang="en" sz="2800" dirty="0" smtClean="0"/>
              <a:t>Students who are tardy or skip FIT will be assigned to a</a:t>
            </a:r>
          </a:p>
          <a:p>
            <a:pPr lvl="0" rtl="0">
              <a:buNone/>
            </a:pPr>
            <a:r>
              <a:rPr lang="en" sz="2800" dirty="0" smtClean="0"/>
              <a:t>lunch detention on the first offense.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415" y="3371848"/>
            <a:ext cx="2708585" cy="2724152"/>
          </a:xfrm>
          <a:prstGeom prst="rect">
            <a:avLst/>
          </a:prstGeom>
        </p:spPr>
      </p:pic>
    </p:spTree>
    <p:extLst>
      <p:ext uri="{BB962C8B-B14F-4D97-AF65-F5344CB8AC3E}">
        <p14:creationId xmlns:p14="http://schemas.microsoft.com/office/powerpoint/2010/main" val="872376224"/>
      </p:ext>
    </p:extLst>
  </p:cSld>
  <p:clrMapOvr>
    <a:masterClrMapping/>
  </p:clrMapOvr>
  <p:transition spd="slow" advClick="0" advTm="23807">
    <p:cut/>
  </p:transition>
  <p:timing>
    <p:tnLst>
      <p:par>
        <p:cTn id="1" dur="indefinite" restart="never" nodeType="tmRoot"/>
      </p:par>
    </p:tnLst>
  </p:timing>
  <p:extLst mod="1">
    <p:ext uri="{E180D4A7-C9FB-4DFB-919C-405C955672EB}">
      <p14:showEvtLst xmlns:p14="http://schemas.microsoft.com/office/powerpoint/2010/main">
        <p14:playEvt time="0" objId="2"/>
        <p14:stopEvt time="22581" objId="2"/>
      </p14:showEvtLst>
    </p:ext>
  </p:extLs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12416</TotalTime>
  <Words>2719</Words>
  <Application>Microsoft Office PowerPoint</Application>
  <PresentationFormat>On-screen Show (4:3)</PresentationFormat>
  <Paragraphs>148</Paragraphs>
  <Slides>22</Slides>
  <Notes>22</Notes>
  <HiddenSlides>0</HiddenSlides>
  <MMClips>9</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 F.I.T. </vt:lpstr>
      <vt:lpstr>FIT is Tuesday-Friday after 1st/ 5th periods</vt:lpstr>
      <vt:lpstr>So, what is FIT?</vt:lpstr>
      <vt:lpstr>F.I.T.</vt:lpstr>
      <vt:lpstr>Why F.I.T.?</vt:lpstr>
      <vt:lpstr>Basic FIT Rules</vt:lpstr>
      <vt:lpstr>Basic FIT Rules</vt:lpstr>
      <vt:lpstr>
 What happens if I don’t sign up for a session?</vt:lpstr>
      <vt:lpstr>
 What happens if I don’t go?</vt:lpstr>
      <vt:lpstr>Advisory</vt:lpstr>
      <vt:lpstr>Introduction to the Student FIT Portal</vt:lpstr>
      <vt:lpstr>How do I schedule a FIT session?</vt:lpstr>
      <vt:lpstr>Log in to the AISD Cloud</vt:lpstr>
      <vt:lpstr>Your Credentials</vt:lpstr>
      <vt:lpstr>Now your FIT Portal will appear</vt:lpstr>
      <vt:lpstr>Schedule a meeting by clicking “Add” </vt:lpstr>
      <vt:lpstr>PowerPoint Presentation</vt:lpstr>
      <vt:lpstr>PowerPoint Presentation</vt:lpstr>
      <vt:lpstr>PowerPoint Presentation</vt:lpstr>
      <vt:lpstr>Frequently Asked Questions (FAQs)</vt:lpstr>
      <vt:lpstr>Frequently Asked Questions (FAQs)</vt:lpstr>
      <vt:lpstr>Questions?</vt:lpstr>
    </vt:vector>
  </TitlesOfParts>
  <Company>Austin Independent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Instructional Time at JBHS</dc:title>
  <dc:creator>Windows User</dc:creator>
  <cp:lastModifiedBy>Windows User</cp:lastModifiedBy>
  <cp:revision>129</cp:revision>
  <cp:lastPrinted>2014-08-27T13:26:25Z</cp:lastPrinted>
  <dcterms:created xsi:type="dcterms:W3CDTF">2013-08-23T15:22:28Z</dcterms:created>
  <dcterms:modified xsi:type="dcterms:W3CDTF">2016-09-02T18:22:13Z</dcterms:modified>
</cp:coreProperties>
</file>