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76" r:id="rId11"/>
    <p:sldId id="266" r:id="rId12"/>
    <p:sldId id="267" r:id="rId13"/>
    <p:sldId id="263"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7CA077D-E56E-4F0E-965A-1010C3178E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437126-178A-443E-AEB0-306A38FBF9D3}" type="datetimeFigureOut">
              <a:rPr lang="en-US" smtClean="0"/>
              <a:pPr/>
              <a:t>10/16/2016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7CA077D-E56E-4F0E-965A-1010C3178E88}"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A437126-178A-443E-AEB0-306A38FBF9D3}" type="datetimeFigureOut">
              <a:rPr lang="en-US" smtClean="0"/>
              <a:pPr/>
              <a:t>10/16/2016</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CA077D-E56E-4F0E-965A-1010C3178E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khanacademy.org/sat-strategies-general/a/sat-time-management-part-1-two-passes-strateg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 Prep Lesson # 1</a:t>
            </a:r>
            <a:endParaRPr lang="en-US" dirty="0"/>
          </a:p>
        </p:txBody>
      </p:sp>
      <p:sp>
        <p:nvSpPr>
          <p:cNvPr id="3" name="Subtitle 2"/>
          <p:cNvSpPr>
            <a:spLocks noGrp="1"/>
          </p:cNvSpPr>
          <p:nvPr>
            <p:ph type="subTitle" idx="1"/>
          </p:nvPr>
        </p:nvSpPr>
        <p:spPr/>
        <p:txBody>
          <a:bodyPr/>
          <a:lstStyle/>
          <a:p>
            <a:pPr algn="l"/>
            <a:r>
              <a:rPr lang="en-US" b="1" dirty="0" smtClean="0"/>
              <a:t>EQ: What do I need know about time management to </a:t>
            </a:r>
            <a:r>
              <a:rPr lang="en-US" b="1" smtClean="0"/>
              <a:t>be successful on the SAT?</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 = Process of Elimination</a:t>
            </a:r>
            <a:endParaRPr lang="en-US" dirty="0"/>
          </a:p>
        </p:txBody>
      </p:sp>
      <p:sp>
        <p:nvSpPr>
          <p:cNvPr id="3" name="Content Placeholder 2"/>
          <p:cNvSpPr>
            <a:spLocks noGrp="1"/>
          </p:cNvSpPr>
          <p:nvPr>
            <p:ph idx="1"/>
          </p:nvPr>
        </p:nvSpPr>
        <p:spPr/>
        <p:txBody>
          <a:bodyPr/>
          <a:lstStyle/>
          <a:p>
            <a:pPr>
              <a:buNone/>
            </a:pPr>
            <a:r>
              <a:rPr lang="en-US" dirty="0" smtClean="0"/>
              <a:t>Eliminating a few answers you know are wrong is called </a:t>
            </a:r>
            <a:r>
              <a:rPr lang="en-US" b="1" dirty="0" smtClean="0"/>
              <a:t>Process of Elimination, </a:t>
            </a:r>
            <a:r>
              <a:rPr lang="en-US" dirty="0" smtClean="0"/>
              <a:t>or </a:t>
            </a:r>
            <a:r>
              <a:rPr lang="en-US" b="1" dirty="0" smtClean="0"/>
              <a:t>POE.</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 TWO: Writing and Language Test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Many students find the questions about logical sentence order (</a:t>
            </a:r>
            <a:r>
              <a:rPr lang="en-US" b="1" i="1" dirty="0" err="1" smtClean="0"/>
              <a:t>eg</a:t>
            </a:r>
            <a:r>
              <a:rPr lang="en-US" b="1" i="1" dirty="0" smtClean="0"/>
              <a:t>:</a:t>
            </a:r>
            <a:r>
              <a:rPr lang="en-US" dirty="0" smtClean="0"/>
              <a:t> “</a:t>
            </a:r>
            <a:r>
              <a:rPr lang="en-US" i="1" dirty="0" smtClean="0"/>
              <a:t>to make this paragraph most logical, sentence 3 should be placed...</a:t>
            </a:r>
            <a:r>
              <a:rPr lang="en-US" dirty="0" smtClean="0"/>
              <a:t>”) to be more time consuming than basic grammar or punctuation questions. Questions that seem like they have two or three parts are also pretty tough (</a:t>
            </a:r>
            <a:r>
              <a:rPr lang="en-US" b="1" i="1" dirty="0" err="1" smtClean="0"/>
              <a:t>eg</a:t>
            </a:r>
            <a:r>
              <a:rPr lang="en-US" b="1" i="1" dirty="0" smtClean="0"/>
              <a:t>:</a:t>
            </a:r>
            <a:r>
              <a:rPr lang="en-US" dirty="0" smtClean="0"/>
              <a:t> “</a:t>
            </a:r>
            <a:r>
              <a:rPr lang="en-US" i="1" dirty="0" smtClean="0"/>
              <a:t>Which choice most effectively sets up a contrast in the paragraph and is most consistent with the info in the rest of the passage</a:t>
            </a:r>
            <a:r>
              <a:rPr lang="en-US" dirty="0" smtClean="0"/>
              <a:t>”). These are the questions that it may make sense to tackle last of all in a group.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 TWO: Math Test</a:t>
            </a:r>
            <a:endParaRPr lang="en-US" dirty="0"/>
          </a:p>
        </p:txBody>
      </p:sp>
      <p:sp>
        <p:nvSpPr>
          <p:cNvPr id="3" name="Content Placeholder 2"/>
          <p:cNvSpPr>
            <a:spLocks noGrp="1"/>
          </p:cNvSpPr>
          <p:nvPr>
            <p:ph idx="1"/>
          </p:nvPr>
        </p:nvSpPr>
        <p:spPr>
          <a:xfrm>
            <a:off x="502920" y="530352"/>
            <a:ext cx="8183880" cy="4727448"/>
          </a:xfrm>
        </p:spPr>
        <p:txBody>
          <a:bodyPr>
            <a:normAutofit/>
          </a:bodyPr>
          <a:lstStyle/>
          <a:p>
            <a:pPr>
              <a:buNone/>
            </a:pPr>
            <a:r>
              <a:rPr lang="en-US" dirty="0" smtClean="0"/>
              <a:t>Prioritize remaining questions in </a:t>
            </a:r>
            <a:r>
              <a:rPr lang="en-US" b="1" i="1" dirty="0" smtClean="0"/>
              <a:t>ascending order of difficulty. </a:t>
            </a:r>
            <a:r>
              <a:rPr lang="en-US" dirty="0" smtClean="0"/>
              <a:t>That is, leave the most difficult questions for last. On the Math Test, go back to the beginning of the sections because that is where the easier questions are likely be found.</a:t>
            </a:r>
          </a:p>
          <a:p>
            <a:pPr>
              <a:buNone/>
            </a:pPr>
            <a:endParaRPr lang="en-US" dirty="0" smtClean="0"/>
          </a:p>
          <a:p>
            <a:pPr>
              <a:buNone/>
            </a:pPr>
            <a:r>
              <a:rPr lang="en-US" i="1" dirty="0" smtClean="0"/>
              <a:t>The math section starts with the easiest and goes to the hardest, generally, BUT keep your POOD in mind, too. </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 Raw Points</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b="1" dirty="0" smtClean="0"/>
              <a:t>Every question</a:t>
            </a:r>
            <a:r>
              <a:rPr lang="en-US" dirty="0" smtClean="0"/>
              <a:t> – from the most basic arithmetic to the most advanced quadratic function, from the simplest grammar fix to the most challenging inference question on the most complicated reading passage – </a:t>
            </a:r>
            <a:r>
              <a:rPr lang="en-US" b="1" dirty="0" smtClean="0"/>
              <a:t>is worth the same.</a:t>
            </a:r>
            <a:endParaRPr lang="en-US" dirty="0" smtClean="0"/>
          </a:p>
          <a:p>
            <a:r>
              <a:rPr lang="en-US" dirty="0" smtClean="0"/>
              <a:t>Some questions are straightforward, and might take 10 seconds to solve, and some are very difficult, and could take more than five minutes - but </a:t>
            </a:r>
            <a:r>
              <a:rPr lang="en-US" b="1" dirty="0" smtClean="0"/>
              <a:t>every question is worth one raw point.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 Raw Points continued</a:t>
            </a:r>
            <a:endParaRPr lang="en-US" dirty="0"/>
          </a:p>
        </p:txBody>
      </p:sp>
      <p:sp>
        <p:nvSpPr>
          <p:cNvPr id="3" name="Content Placeholder 2"/>
          <p:cNvSpPr>
            <a:spLocks noGrp="1"/>
          </p:cNvSpPr>
          <p:nvPr>
            <p:ph idx="1"/>
          </p:nvPr>
        </p:nvSpPr>
        <p:spPr/>
        <p:txBody>
          <a:bodyPr/>
          <a:lstStyle/>
          <a:p>
            <a:pPr>
              <a:buNone/>
            </a:pPr>
            <a:r>
              <a:rPr lang="en-US" dirty="0" smtClean="0"/>
              <a:t>The most important thing you can do to collect </a:t>
            </a:r>
            <a:r>
              <a:rPr lang="en-US" b="1" dirty="0" smtClean="0"/>
              <a:t>raw points </a:t>
            </a:r>
            <a:r>
              <a:rPr lang="en-US" dirty="0" smtClean="0"/>
              <a:t>and maximize your score is first to focus your time and energy on answering the questions that are easiest and quickest for you, and then try to tackle the more difficult and time-consuming questions – if you have time.</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Difficulty: Math Test</a:t>
            </a:r>
            <a:endParaRPr lang="en-US" dirty="0"/>
          </a:p>
        </p:txBody>
      </p:sp>
      <p:sp>
        <p:nvSpPr>
          <p:cNvPr id="3" name="Content Placeholder 2"/>
          <p:cNvSpPr>
            <a:spLocks noGrp="1"/>
          </p:cNvSpPr>
          <p:nvPr>
            <p:ph idx="1"/>
          </p:nvPr>
        </p:nvSpPr>
        <p:spPr>
          <a:xfrm>
            <a:off x="502920" y="530352"/>
            <a:ext cx="8183880" cy="4879848"/>
          </a:xfrm>
        </p:spPr>
        <p:txBody>
          <a:bodyPr>
            <a:normAutofit fontScale="77500" lnSpcReduction="20000"/>
          </a:bodyPr>
          <a:lstStyle/>
          <a:p>
            <a:pPr fontAlgn="base">
              <a:buNone/>
            </a:pPr>
            <a:r>
              <a:rPr lang="en-US" sz="3600" dirty="0" smtClean="0"/>
              <a:t>It's pretty easy to figure out the difficulty level of questions on the Math Test - sections here generally increase in difficulty as they go on. The first few questions are the easiest, and the last few are the hardest.</a:t>
            </a:r>
          </a:p>
          <a:p>
            <a:pPr fontAlgn="base">
              <a:buNone/>
            </a:pPr>
            <a:endParaRPr lang="en-US" sz="1100" dirty="0" smtClean="0"/>
          </a:p>
          <a:p>
            <a:pPr fontAlgn="base">
              <a:buNone/>
            </a:pPr>
            <a:r>
              <a:rPr lang="en-US" b="1" dirty="0" smtClean="0"/>
              <a:t>TOP TIP:</a:t>
            </a:r>
            <a:r>
              <a:rPr lang="en-US" dirty="0" smtClean="0"/>
              <a:t> Know where the easier questions live and do them first! Both math sections on the Math Test begin with multiple choice questions (MCs), and then move on to a handful of student-produced response questions (these are sometimes called Grid-Ins). </a:t>
            </a:r>
            <a:r>
              <a:rPr lang="en-US" b="1" i="1" dirty="0" smtClean="0"/>
              <a:t>The first few Grid-Ins are always easier than the last few multiple choice</a:t>
            </a:r>
            <a:r>
              <a:rPr lang="en-US" dirty="0" smtClean="0"/>
              <a:t>, so don't spend too much time on those hard MCs before you give the first few Grid-Ins a try.</a:t>
            </a:r>
          </a:p>
          <a:p>
            <a:pPr>
              <a:buNone/>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 of Difficulty: Reading Test</a:t>
            </a:r>
            <a:endParaRPr lang="en-US" dirty="0"/>
          </a:p>
        </p:txBody>
      </p:sp>
      <p:sp>
        <p:nvSpPr>
          <p:cNvPr id="3" name="Content Placeholder 2"/>
          <p:cNvSpPr>
            <a:spLocks noGrp="1"/>
          </p:cNvSpPr>
          <p:nvPr>
            <p:ph idx="1"/>
          </p:nvPr>
        </p:nvSpPr>
        <p:spPr>
          <a:xfrm>
            <a:off x="502920" y="530352"/>
            <a:ext cx="8183880" cy="4956048"/>
          </a:xfrm>
        </p:spPr>
        <p:txBody>
          <a:bodyPr>
            <a:normAutofit fontScale="77500" lnSpcReduction="20000"/>
          </a:bodyPr>
          <a:lstStyle/>
          <a:p>
            <a:pPr fontAlgn="base">
              <a:buNone/>
            </a:pPr>
            <a:r>
              <a:rPr lang="en-US" sz="3100" dirty="0" smtClean="0"/>
              <a:t>   The passages on the Reading Test are of differing levels of complexity. Within each passage, the questions are asked as they emerge logically in the order the relevant information is presented in the passage. </a:t>
            </a:r>
            <a:r>
              <a:rPr lang="en-US" sz="3100" b="1" dirty="0" smtClean="0"/>
              <a:t>This means that the difficulty is a mixed bag.</a:t>
            </a:r>
          </a:p>
          <a:p>
            <a:pPr fontAlgn="base">
              <a:buNone/>
            </a:pPr>
            <a:endParaRPr lang="en-US" dirty="0" smtClean="0"/>
          </a:p>
          <a:p>
            <a:pPr>
              <a:buNone/>
            </a:pPr>
            <a:r>
              <a:rPr lang="en-US" b="1" dirty="0" smtClean="0"/>
              <a:t>   </a:t>
            </a:r>
            <a:r>
              <a:rPr lang="en-US" sz="3100" b="1" dirty="0" smtClean="0"/>
              <a:t>It's ok to skip the questions that are hardest for you!</a:t>
            </a:r>
            <a:r>
              <a:rPr lang="en-US" sz="3100" dirty="0" smtClean="0"/>
              <a:t> The last thing you want to do is get hung up on a hard question in one of the first passages and run out of time. There are easier questions throughout the test - even in the last passage! By skipping hard ones as you go, you can help ensure that you will have time to give the last passages a good look – they might be easier for you! </a:t>
            </a:r>
            <a:endParaRPr lang="en-US" sz="3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 of Difficulty: Reading Test continued</a:t>
            </a:r>
            <a:endParaRPr lang="en-US" dirty="0"/>
          </a:p>
        </p:txBody>
      </p:sp>
      <p:sp>
        <p:nvSpPr>
          <p:cNvPr id="3" name="Content Placeholder 2"/>
          <p:cNvSpPr>
            <a:spLocks noGrp="1"/>
          </p:cNvSpPr>
          <p:nvPr>
            <p:ph idx="1"/>
          </p:nvPr>
        </p:nvSpPr>
        <p:spPr>
          <a:xfrm>
            <a:off x="502920" y="530352"/>
            <a:ext cx="8183880" cy="4575048"/>
          </a:xfrm>
        </p:spPr>
        <p:txBody>
          <a:bodyPr>
            <a:normAutofit fontScale="62500" lnSpcReduction="20000"/>
          </a:bodyPr>
          <a:lstStyle/>
          <a:p>
            <a:pPr fontAlgn="base">
              <a:buNone/>
            </a:pPr>
            <a:r>
              <a:rPr lang="en-US" b="1" dirty="0" smtClean="0">
                <a:solidFill>
                  <a:srgbClr val="FF0000"/>
                </a:solidFill>
              </a:rPr>
              <a:t>  WARNING LABEL:</a:t>
            </a:r>
            <a:r>
              <a:rPr lang="en-US" dirty="0" smtClean="0"/>
              <a:t> </a:t>
            </a:r>
            <a:r>
              <a:rPr lang="en-US" sz="3400" i="1" dirty="0" smtClean="0"/>
              <a:t>If you don’t have trouble completing all the questions in the time allowed, then try to complete all of the questions in each passage before moving to the next passage - these strategies are meant for students who sometimes feel crunched for time!</a:t>
            </a:r>
          </a:p>
          <a:p>
            <a:pPr fontAlgn="base">
              <a:buNone/>
            </a:pPr>
            <a:endParaRPr lang="en-US" dirty="0" smtClean="0"/>
          </a:p>
          <a:p>
            <a:pPr fontAlgn="base">
              <a:buNone/>
            </a:pPr>
            <a:r>
              <a:rPr lang="en-US" b="1" dirty="0" smtClean="0"/>
              <a:t>  TOP TIP: Trust yourself!</a:t>
            </a:r>
            <a:r>
              <a:rPr lang="en-US" sz="3400" dirty="0" smtClean="0"/>
              <a:t> </a:t>
            </a:r>
            <a:r>
              <a:rPr lang="en-US" sz="3800" dirty="0" smtClean="0"/>
              <a:t>Despite what some people say, the questions are not designed to trick you. If a question seems straightforward, it probably is. If an answer looks right to you, go ahead and trust yourself and select it (</a:t>
            </a:r>
            <a:r>
              <a:rPr lang="en-US" sz="3800" b="1" i="1" dirty="0" smtClean="0"/>
              <a:t>NOTE: this is assuming you're using other critical strategies like "answer the question that is being asked" and "choose the answer that has the best evidence to support it"</a:t>
            </a:r>
            <a:r>
              <a:rPr lang="en-US" sz="3800" dirty="0" smtClean="0"/>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 of Difficulty: Writing and Language Test</a:t>
            </a:r>
            <a:endParaRPr lang="en-US" dirty="0"/>
          </a:p>
        </p:txBody>
      </p:sp>
      <p:sp>
        <p:nvSpPr>
          <p:cNvPr id="3" name="Content Placeholder 2"/>
          <p:cNvSpPr>
            <a:spLocks noGrp="1"/>
          </p:cNvSpPr>
          <p:nvPr>
            <p:ph idx="1"/>
          </p:nvPr>
        </p:nvSpPr>
        <p:spPr>
          <a:xfrm>
            <a:off x="381000" y="530352"/>
            <a:ext cx="8458200" cy="4498848"/>
          </a:xfrm>
        </p:spPr>
        <p:txBody>
          <a:bodyPr>
            <a:normAutofit fontScale="55000" lnSpcReduction="20000"/>
          </a:bodyPr>
          <a:lstStyle/>
          <a:p>
            <a:pPr fontAlgn="base">
              <a:buNone/>
            </a:pPr>
            <a:r>
              <a:rPr lang="en-US" sz="3400" dirty="0" smtClean="0"/>
              <a:t>  </a:t>
            </a:r>
            <a:r>
              <a:rPr lang="en-US" sz="5100" dirty="0" smtClean="0"/>
              <a:t>As in the Reading Test, the difficulty of the passages and the questions in the Writing and Language Test is a mixed bag.</a:t>
            </a:r>
          </a:p>
          <a:p>
            <a:pPr fontAlgn="base">
              <a:buNone/>
            </a:pPr>
            <a:endParaRPr lang="en-US" sz="3400" dirty="0" smtClean="0"/>
          </a:p>
          <a:p>
            <a:pPr fontAlgn="base">
              <a:buNone/>
            </a:pPr>
            <a:r>
              <a:rPr lang="en-US" sz="4500" dirty="0" smtClean="0"/>
              <a:t>  Many students find the so-called “</a:t>
            </a:r>
            <a:r>
              <a:rPr lang="en-US" sz="4500" dirty="0" err="1" smtClean="0"/>
              <a:t>stemless</a:t>
            </a:r>
            <a:r>
              <a:rPr lang="en-US" sz="4500" dirty="0" smtClean="0"/>
              <a:t> questions” that require you to choose the best version of a part of a sentence to be quick (but beware - they are not necessarily easy!) Many students also find the “sentence addition” questions time-consuming (</a:t>
            </a:r>
            <a:r>
              <a:rPr lang="en-US" sz="4500" b="1" i="1" dirty="0" err="1" smtClean="0"/>
              <a:t>eg</a:t>
            </a:r>
            <a:r>
              <a:rPr lang="en-US" sz="4500" b="1" i="1" dirty="0" smtClean="0"/>
              <a:t>:</a:t>
            </a:r>
            <a:r>
              <a:rPr lang="en-US" sz="4500" dirty="0" smtClean="0"/>
              <a:t> “</a:t>
            </a:r>
            <a:r>
              <a:rPr lang="en-US" sz="4500" i="1" dirty="0" smtClean="0"/>
              <a:t>At this point, the writer is considering adding the following sentence…</a:t>
            </a:r>
            <a:r>
              <a:rPr lang="en-US" sz="4500" dirty="0" smtClean="0"/>
              <a:t>”).</a:t>
            </a:r>
          </a:p>
          <a:p>
            <a:pPr fontAlgn="base">
              <a:buNone/>
            </a:pPr>
            <a:endParaRPr lang="en-US" dirty="0" smtClean="0"/>
          </a:p>
          <a:p>
            <a:pPr fontAlgn="base">
              <a:buNone/>
            </a:pPr>
            <a:r>
              <a:rPr lang="en-US" sz="3800" dirty="0" smtClean="0"/>
              <a:t>  </a:t>
            </a:r>
            <a:endParaRPr lang="en-US" sz="3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 of Difficulty: Writing and Language Test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If you find yourself running out of time on the Writing and Language Test, use the </a:t>
            </a:r>
            <a:r>
              <a:rPr lang="en-US" b="1" dirty="0" smtClean="0">
                <a:solidFill>
                  <a:srgbClr val="FFC000"/>
                </a:solidFill>
                <a:hlinkClick r:id="rId2"/>
              </a:rPr>
              <a:t>Two Passes Strategy</a:t>
            </a:r>
            <a:r>
              <a:rPr lang="en-US" dirty="0" smtClean="0"/>
              <a:t> to skip the hardest questions and return to them later if you have time.</a:t>
            </a:r>
            <a:endParaRPr lang="en-US" sz="800" dirty="0" smtClean="0"/>
          </a:p>
          <a:p>
            <a:pPr>
              <a:buNone/>
            </a:pPr>
            <a:endParaRPr lang="en-US" sz="900" dirty="0" smtClean="0"/>
          </a:p>
          <a:p>
            <a:pPr>
              <a:buNone/>
            </a:pPr>
            <a:r>
              <a:rPr lang="en-US" b="1" dirty="0" smtClean="0"/>
              <a:t>NOTE:</a:t>
            </a:r>
            <a:r>
              <a:rPr lang="en-US" dirty="0" smtClean="0"/>
              <a:t> Try not to jump around from passage to passage any more than is absolutely necessary – too much jumping around is likely to slow you down and confuse you.</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Passes Strategy</a:t>
            </a:r>
            <a:endParaRPr lang="en-US" dirty="0"/>
          </a:p>
        </p:txBody>
      </p:sp>
      <p:sp>
        <p:nvSpPr>
          <p:cNvPr id="3" name="Content Placeholder 2"/>
          <p:cNvSpPr>
            <a:spLocks noGrp="1"/>
          </p:cNvSpPr>
          <p:nvPr>
            <p:ph idx="1"/>
          </p:nvPr>
        </p:nvSpPr>
        <p:spPr/>
        <p:txBody>
          <a:bodyPr>
            <a:normAutofit lnSpcReduction="10000"/>
          </a:bodyPr>
          <a:lstStyle/>
          <a:p>
            <a:pPr>
              <a:buNone/>
            </a:pPr>
            <a:r>
              <a:rPr lang="en-US" sz="3600" b="1" dirty="0" smtClean="0"/>
              <a:t>What is the Two Passes Strategy?</a:t>
            </a:r>
          </a:p>
          <a:p>
            <a:pPr>
              <a:buNone/>
            </a:pPr>
            <a:r>
              <a:rPr lang="en-US" b="1" dirty="0" smtClean="0"/>
              <a:t>The Two Passes Strategy </a:t>
            </a:r>
            <a:r>
              <a:rPr lang="en-US" dirty="0" smtClean="0"/>
              <a:t>is a method you can use to structure your time strategically while working through a group of questions. It can help ensure that you don’t run out of time before you have had the chance to work on </a:t>
            </a:r>
            <a:r>
              <a:rPr lang="en-US" i="1" dirty="0" smtClean="0"/>
              <a:t>all of the questions that are </a:t>
            </a:r>
            <a:r>
              <a:rPr lang="en-US" b="1" i="1" dirty="0" smtClean="0"/>
              <a:t>easiest for you</a:t>
            </a:r>
            <a:r>
              <a:rPr lang="en-US" i="1" dirty="0" smtClean="0"/>
              <a:t>.</a:t>
            </a:r>
            <a:endParaRPr lang="en-US"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 of Difficulty: Writing and Language Test continued</a:t>
            </a:r>
            <a:endParaRPr lang="en-US" dirty="0"/>
          </a:p>
        </p:txBody>
      </p:sp>
      <p:sp>
        <p:nvSpPr>
          <p:cNvPr id="3" name="Content Placeholder 2"/>
          <p:cNvSpPr>
            <a:spLocks noGrp="1"/>
          </p:cNvSpPr>
          <p:nvPr>
            <p:ph idx="1"/>
          </p:nvPr>
        </p:nvSpPr>
        <p:spPr/>
        <p:txBody>
          <a:bodyPr>
            <a:normAutofit fontScale="85000" lnSpcReduction="20000"/>
          </a:bodyPr>
          <a:lstStyle/>
          <a:p>
            <a:pPr fontAlgn="base">
              <a:buNone/>
            </a:pPr>
            <a:r>
              <a:rPr lang="en-US" b="1" dirty="0" smtClean="0">
                <a:solidFill>
                  <a:schemeClr val="accent4"/>
                </a:solidFill>
              </a:rPr>
              <a:t>TOP TIP</a:t>
            </a:r>
            <a:r>
              <a:rPr lang="en-US" b="1" dirty="0" smtClean="0">
                <a:solidFill>
                  <a:srgbClr val="00B050"/>
                </a:solidFill>
              </a:rPr>
              <a:t>: </a:t>
            </a:r>
            <a:r>
              <a:rPr lang="en-US" b="1" dirty="0" smtClean="0"/>
              <a:t>Keep Moving!</a:t>
            </a:r>
            <a:r>
              <a:rPr lang="en-US" dirty="0" smtClean="0"/>
              <a:t> The main takeaway here is that there are some easier questions at the end! Don't get hung up on hard questions in the first couple of passages. Do your best to avoid running out of time and leaving easier points on the table from the passages at the end of the section.</a:t>
            </a:r>
          </a:p>
          <a:p>
            <a:pPr fontAlgn="base">
              <a:buNone/>
            </a:pPr>
            <a:r>
              <a:rPr lang="en-US" b="1" dirty="0" smtClean="0">
                <a:solidFill>
                  <a:srgbClr val="FF0000"/>
                </a:solidFill>
              </a:rPr>
              <a:t>WARNING LABEL</a:t>
            </a:r>
            <a:r>
              <a:rPr lang="en-US" b="1" dirty="0" smtClean="0"/>
              <a:t>:</a:t>
            </a:r>
            <a:r>
              <a:rPr lang="en-US" dirty="0" smtClean="0"/>
              <a:t> </a:t>
            </a:r>
            <a:r>
              <a:rPr lang="en-US" i="1" dirty="0" smtClean="0"/>
              <a:t>If you don’t have trouble completing all the questions in the time allowed, then try to complete all of the questions in each passage before moving to the next one - these strategies are meant for students who sometimes feel crunched for time!</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NOTHING Blank!</a:t>
            </a:r>
            <a:endParaRPr lang="en-US" dirty="0"/>
          </a:p>
        </p:txBody>
      </p:sp>
      <p:sp>
        <p:nvSpPr>
          <p:cNvPr id="3" name="Content Placeholder 2"/>
          <p:cNvSpPr>
            <a:spLocks noGrp="1"/>
          </p:cNvSpPr>
          <p:nvPr>
            <p:ph idx="1"/>
          </p:nvPr>
        </p:nvSpPr>
        <p:spPr/>
        <p:txBody>
          <a:bodyPr/>
          <a:lstStyle/>
          <a:p>
            <a:pPr>
              <a:buNone/>
            </a:pPr>
            <a:r>
              <a:rPr lang="en-US" dirty="0" smtClean="0"/>
              <a:t>  Finally, there is </a:t>
            </a:r>
            <a:r>
              <a:rPr lang="en-US" b="1" dirty="0" smtClean="0"/>
              <a:t>no penalty for guessing</a:t>
            </a:r>
            <a:r>
              <a:rPr lang="en-US" dirty="0" smtClean="0"/>
              <a:t>, so </a:t>
            </a:r>
            <a:r>
              <a:rPr lang="en-US" b="1" dirty="0" smtClean="0"/>
              <a:t>don't leave any questions blank</a:t>
            </a:r>
            <a:r>
              <a:rPr lang="en-US" dirty="0" smtClean="0"/>
              <a:t>. That's right - there is no penalty for wrong answers.</a:t>
            </a:r>
          </a:p>
          <a:p>
            <a:pPr>
              <a:buNone/>
            </a:pPr>
            <a:endParaRPr lang="en-US" dirty="0" smtClean="0"/>
          </a:p>
          <a:p>
            <a:pPr>
              <a:buNone/>
            </a:pPr>
            <a:r>
              <a:rPr lang="en-US" dirty="0" smtClean="0"/>
              <a:t>You will get time warnings on how much time is left. </a:t>
            </a:r>
            <a:r>
              <a:rPr lang="en-US" b="1" dirty="0" smtClean="0"/>
              <a:t>USE</a:t>
            </a:r>
            <a:r>
              <a:rPr lang="en-US" dirty="0" smtClean="0"/>
              <a:t> these to your advantage. When you are almost out of time: </a:t>
            </a:r>
            <a:r>
              <a:rPr lang="en-US" b="1" dirty="0" smtClean="0"/>
              <a:t>BUBBLE!</a:t>
            </a:r>
          </a:p>
          <a:p>
            <a:pPr>
              <a:buNone/>
            </a:pPr>
            <a:endParaRPr lang="en-US"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Content Placeholder 2"/>
          <p:cNvSpPr>
            <a:spLocks noGrp="1"/>
          </p:cNvSpPr>
          <p:nvPr>
            <p:ph idx="1"/>
          </p:nvPr>
        </p:nvSpPr>
        <p:spPr/>
        <p:txBody>
          <a:bodyPr>
            <a:normAutofit/>
          </a:bodyPr>
          <a:lstStyle/>
          <a:p>
            <a:pPr>
              <a:buNone/>
            </a:pPr>
            <a:r>
              <a:rPr lang="en-US" dirty="0" smtClean="0"/>
              <a:t>Respond to the following question to better process your learning and needs: </a:t>
            </a:r>
          </a:p>
          <a:p>
            <a:pPr>
              <a:buNone/>
            </a:pPr>
            <a:r>
              <a:rPr lang="en-US" b="1" i="1" dirty="0" smtClean="0"/>
              <a:t>Copy the questions.</a:t>
            </a:r>
          </a:p>
          <a:p>
            <a:pPr>
              <a:buNone/>
            </a:pPr>
            <a:endParaRPr lang="en-US" dirty="0" smtClean="0"/>
          </a:p>
          <a:p>
            <a:pPr>
              <a:buNone/>
            </a:pPr>
            <a:r>
              <a:rPr lang="en-US" b="1" dirty="0" smtClean="0"/>
              <a:t>What do understand about time management on the SAT? And what do you think you need to feel prepared for the PSAT/SAT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Pass ONE</a:t>
            </a:r>
            <a:endParaRPr lang="en-US" dirty="0"/>
          </a:p>
        </p:txBody>
      </p:sp>
      <p:sp>
        <p:nvSpPr>
          <p:cNvPr id="3" name="Content Placeholder 2"/>
          <p:cNvSpPr>
            <a:spLocks noGrp="1"/>
          </p:cNvSpPr>
          <p:nvPr>
            <p:ph idx="1"/>
          </p:nvPr>
        </p:nvSpPr>
        <p:spPr/>
        <p:txBody>
          <a:bodyPr>
            <a:normAutofit lnSpcReduction="10000"/>
          </a:bodyPr>
          <a:lstStyle/>
          <a:p>
            <a:pPr>
              <a:buNone/>
            </a:pPr>
            <a:r>
              <a:rPr lang="en-US" sz="3600" b="1" dirty="0" smtClean="0"/>
              <a:t>Pick the easiest questions for you: </a:t>
            </a:r>
            <a:r>
              <a:rPr lang="en-US" sz="3200" dirty="0" smtClean="0"/>
              <a:t>Go through the questions once fairly quickly, answering the questions that are easiest for you. Attempt only those questions that you immediately know how to approach and solve. </a:t>
            </a:r>
          </a:p>
          <a:p>
            <a:pPr>
              <a:buNone/>
            </a:pPr>
            <a:r>
              <a:rPr lang="en-US" sz="3200" b="1" dirty="0" smtClean="0"/>
              <a:t>It helps to know your POOD.</a:t>
            </a:r>
            <a:endParaRPr lang="en-US"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POOD = Personal Order of Difficulty</a:t>
            </a:r>
            <a:endParaRPr lang="en-US" dirty="0"/>
          </a:p>
        </p:txBody>
      </p:sp>
      <p:sp>
        <p:nvSpPr>
          <p:cNvPr id="3" name="Content Placeholder 2"/>
          <p:cNvSpPr>
            <a:spLocks noGrp="1"/>
          </p:cNvSpPr>
          <p:nvPr>
            <p:ph idx="1"/>
          </p:nvPr>
        </p:nvSpPr>
        <p:spPr>
          <a:xfrm>
            <a:off x="502920" y="530352"/>
            <a:ext cx="8336280" cy="4187952"/>
          </a:xfrm>
        </p:spPr>
        <p:txBody>
          <a:bodyPr>
            <a:normAutofit fontScale="92500" lnSpcReduction="10000"/>
          </a:bodyPr>
          <a:lstStyle/>
          <a:p>
            <a:pPr>
              <a:buNone/>
            </a:pPr>
            <a:r>
              <a:rPr lang="en-US" sz="3200" dirty="0" smtClean="0"/>
              <a:t>The more you do practice tests and questions, the easier it becomes to identify your </a:t>
            </a:r>
            <a:r>
              <a:rPr lang="en-US" sz="3200" b="1" dirty="0" smtClean="0"/>
              <a:t>POOD</a:t>
            </a:r>
            <a:r>
              <a:rPr lang="en-US" sz="3200" dirty="0" smtClean="0"/>
              <a:t>. </a:t>
            </a:r>
          </a:p>
          <a:p>
            <a:pPr>
              <a:buNone/>
            </a:pPr>
            <a:r>
              <a:rPr lang="en-US" sz="3200" b="1" dirty="0" smtClean="0"/>
              <a:t>POOD= </a:t>
            </a:r>
            <a:r>
              <a:rPr lang="en-US" sz="3200" b="1" dirty="0" smtClean="0"/>
              <a:t>Personal </a:t>
            </a:r>
            <a:r>
              <a:rPr lang="en-US" sz="3200" b="1" dirty="0" smtClean="0"/>
              <a:t>Order of Difficulty</a:t>
            </a:r>
          </a:p>
          <a:p>
            <a:pPr>
              <a:buNone/>
            </a:pPr>
            <a:endParaRPr lang="en-US" sz="900" dirty="0" smtClean="0"/>
          </a:p>
          <a:p>
            <a:pPr>
              <a:buNone/>
            </a:pPr>
            <a:r>
              <a:rPr lang="en-US" sz="3200" dirty="0" smtClean="0"/>
              <a:t>You will learn to recognize the types of questions that are easier for you and those that are harder. You want to be sure to answer ALL the questions that are easy for you.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 ONE: Reading Test</a:t>
            </a:r>
            <a:endParaRPr lang="en-US" dirty="0"/>
          </a:p>
        </p:txBody>
      </p:sp>
      <p:sp>
        <p:nvSpPr>
          <p:cNvPr id="3" name="Content Placeholder 2"/>
          <p:cNvSpPr>
            <a:spLocks noGrp="1"/>
          </p:cNvSpPr>
          <p:nvPr>
            <p:ph idx="1"/>
          </p:nvPr>
        </p:nvSpPr>
        <p:spPr>
          <a:xfrm>
            <a:off x="502920" y="530352"/>
            <a:ext cx="8183880" cy="4270248"/>
          </a:xfrm>
        </p:spPr>
        <p:txBody>
          <a:bodyPr>
            <a:normAutofit fontScale="85000" lnSpcReduction="20000"/>
          </a:bodyPr>
          <a:lstStyle/>
          <a:p>
            <a:pPr lvl="0">
              <a:buNone/>
            </a:pPr>
            <a:r>
              <a:rPr lang="en-US" sz="3200" dirty="0" smtClean="0"/>
              <a:t>If you are finding the first paragraph of a passage difficult to understand, </a:t>
            </a:r>
            <a:r>
              <a:rPr lang="en-US" sz="3200" b="1" i="1" dirty="0" smtClean="0"/>
              <a:t>consider skipping the entire passage and coming back to it later if time allows</a:t>
            </a:r>
            <a:r>
              <a:rPr lang="en-US" sz="3200" dirty="0" smtClean="0"/>
              <a:t>. This is called </a:t>
            </a:r>
            <a:r>
              <a:rPr lang="en-US" sz="3200" b="1" i="1" dirty="0" smtClean="0"/>
              <a:t>“prioritizing the passages.</a:t>
            </a:r>
            <a:r>
              <a:rPr lang="en-US" sz="3200" b="1" dirty="0" smtClean="0"/>
              <a:t>” </a:t>
            </a:r>
            <a:r>
              <a:rPr lang="en-US" sz="3200" dirty="0" smtClean="0"/>
              <a:t>Within a set of questions about a passage, skip the hardest questions until you have had a chance to grasp as much of the passage as possible. By the time you circle back to a difficult question after having done the other questions in the set, you may find it easier.</a:t>
            </a:r>
          </a:p>
          <a:p>
            <a:pPr>
              <a:buNone/>
            </a:pP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 ONE: Writing and Language Test</a:t>
            </a:r>
            <a:endParaRPr lang="en-US" dirty="0"/>
          </a:p>
        </p:txBody>
      </p:sp>
      <p:sp>
        <p:nvSpPr>
          <p:cNvPr id="3" name="Content Placeholder 2"/>
          <p:cNvSpPr>
            <a:spLocks noGrp="1"/>
          </p:cNvSpPr>
          <p:nvPr>
            <p:ph idx="1"/>
          </p:nvPr>
        </p:nvSpPr>
        <p:spPr/>
        <p:txBody>
          <a:bodyPr/>
          <a:lstStyle/>
          <a:p>
            <a:pPr lvl="0">
              <a:buNone/>
            </a:pPr>
            <a:r>
              <a:rPr lang="en-US" dirty="0" smtClean="0"/>
              <a:t>If you know from experience that time is tight for you on this part of the SAT, </a:t>
            </a:r>
            <a:r>
              <a:rPr lang="en-US" b="1" dirty="0" smtClean="0"/>
              <a:t>then plan to skip a handful of the questions you are having the most trouble with in each passage and come back to them later if you have time</a:t>
            </a:r>
            <a:r>
              <a:rPr lang="en-US" dirty="0" smtClean="0"/>
              <a:t>. Always keep in mind that there are easier questions waiting for you towards the end!</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 ONE: Math Test</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20000"/>
          </a:bodyPr>
          <a:lstStyle/>
          <a:p>
            <a:pPr lvl="0" fontAlgn="base">
              <a:buNone/>
            </a:pPr>
            <a:r>
              <a:rPr lang="en-US" sz="3200" dirty="0" smtClean="0"/>
              <a:t>During the first pass, </a:t>
            </a:r>
            <a:r>
              <a:rPr lang="en-US" sz="3200" b="1" dirty="0" smtClean="0"/>
              <a:t>don't spend more than a minute or so on any question</a:t>
            </a:r>
            <a:r>
              <a:rPr lang="en-US" sz="3200" dirty="0" smtClean="0"/>
              <a:t>. If it's going to take longer, put a big fat circle around it in your test booklet and skip it. Work steadily in this way until you reach the end of the group of questions.</a:t>
            </a:r>
          </a:p>
          <a:p>
            <a:pPr lvl="0" fontAlgn="base">
              <a:buNone/>
            </a:pPr>
            <a:endParaRPr lang="en-US" sz="1000" dirty="0" smtClean="0"/>
          </a:p>
          <a:p>
            <a:pPr>
              <a:buNone/>
            </a:pPr>
            <a:r>
              <a:rPr lang="en-US" b="1" dirty="0" smtClean="0"/>
              <a:t>TOP TIP:</a:t>
            </a:r>
            <a:r>
              <a:rPr lang="en-US" dirty="0" smtClean="0"/>
              <a:t> </a:t>
            </a:r>
            <a:r>
              <a:rPr lang="en-US" sz="2600" dirty="0" smtClean="0"/>
              <a:t>When skipping questions, some students like to make a tiny little mark to the left of the number of the question on the answer sheet, which reduces the chances of accidentally </a:t>
            </a:r>
            <a:r>
              <a:rPr lang="en-US" sz="2600" dirty="0" err="1" smtClean="0"/>
              <a:t>mis</a:t>
            </a:r>
            <a:r>
              <a:rPr lang="en-US" sz="2600" dirty="0" smtClean="0"/>
              <a:t>-gridding the next answers</a:t>
            </a:r>
            <a:r>
              <a:rPr lang="en-US" dirty="0" smtClean="0"/>
              <a:t>. </a:t>
            </a:r>
            <a:r>
              <a:rPr lang="en-US" b="1" i="1" dirty="0" smtClean="0"/>
              <a:t>If you make a mark—erase it before time is up!</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 Two: Pick you battles!</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During the second pass, choose which problems to tackle with your remaining time. </a:t>
            </a:r>
          </a:p>
          <a:p>
            <a:pPr>
              <a:buNone/>
            </a:pPr>
            <a:endParaRPr lang="en-US" sz="3200" dirty="0" smtClean="0"/>
          </a:p>
          <a:p>
            <a:pPr>
              <a:buNone/>
            </a:pPr>
            <a:r>
              <a:rPr lang="en-US" sz="3200" dirty="0" smtClean="0"/>
              <a:t>DO bubble in an answer for ALL questions! But, if you have no clue, DO NOT waste your time. Pick a random bubble and move on!</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 TWO: Reading</a:t>
            </a:r>
            <a:endParaRPr lang="en-US" dirty="0"/>
          </a:p>
        </p:txBody>
      </p:sp>
      <p:sp>
        <p:nvSpPr>
          <p:cNvPr id="3" name="Content Placeholder 2"/>
          <p:cNvSpPr>
            <a:spLocks noGrp="1"/>
          </p:cNvSpPr>
          <p:nvPr>
            <p:ph idx="1"/>
          </p:nvPr>
        </p:nvSpPr>
        <p:spPr/>
        <p:txBody>
          <a:bodyPr>
            <a:normAutofit/>
          </a:bodyPr>
          <a:lstStyle/>
          <a:p>
            <a:pPr>
              <a:buNone/>
            </a:pPr>
            <a:r>
              <a:rPr lang="en-US" sz="3200" dirty="0" smtClean="0"/>
              <a:t>If you have managed to narrow down a few questions down to </a:t>
            </a:r>
            <a:r>
              <a:rPr lang="en-US" sz="3200" i="1" dirty="0" smtClean="0"/>
              <a:t>two choices</a:t>
            </a:r>
            <a:r>
              <a:rPr lang="en-US" sz="3200" dirty="0" smtClean="0"/>
              <a:t>, it might be a good idea to deal with those now. </a:t>
            </a:r>
            <a:r>
              <a:rPr lang="en-US" sz="3200" b="1" i="1" dirty="0" smtClean="0"/>
              <a:t>The right answer will </a:t>
            </a:r>
            <a:r>
              <a:rPr lang="en-US" sz="3200" b="1" i="1" u="sng" dirty="0" smtClean="0"/>
              <a:t>always</a:t>
            </a:r>
            <a:r>
              <a:rPr lang="en-US" sz="3200" b="1" i="1" dirty="0" smtClean="0"/>
              <a:t> have evidence that supports it in the passage. </a:t>
            </a:r>
            <a:r>
              <a:rPr lang="en-US" sz="3200" dirty="0" smtClean="0"/>
              <a:t>If you find the evidence, you’ve found your answer. </a:t>
            </a:r>
            <a:endParaRPr lang="en-US" sz="3200"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184</TotalTime>
  <Words>924</Words>
  <Application>Microsoft Office PowerPoint</Application>
  <PresentationFormat>On-screen Show (4:3)</PresentationFormat>
  <Paragraphs>74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Aspect</vt:lpstr>
      <vt:lpstr>SAT Prep Lesson # 1</vt:lpstr>
      <vt:lpstr>Two Passes Strategy</vt:lpstr>
      <vt:lpstr>Pass ONE</vt:lpstr>
      <vt:lpstr>POOD = Personal Order of Difficulty</vt:lpstr>
      <vt:lpstr>Pass ONE: Reading Test</vt:lpstr>
      <vt:lpstr>Pass ONE: Writing and Language Test</vt:lpstr>
      <vt:lpstr>Pass ONE: Math Test</vt:lpstr>
      <vt:lpstr>Pass Two: Pick you battles!</vt:lpstr>
      <vt:lpstr>Pass TWO: Reading</vt:lpstr>
      <vt:lpstr>POE = Process of Elimination</vt:lpstr>
      <vt:lpstr>Pass TWO: Writing and Language Test</vt:lpstr>
      <vt:lpstr>Pass TWO: Math Test</vt:lpstr>
      <vt:lpstr>Collect Raw Points</vt:lpstr>
      <vt:lpstr>Collect Raw Points continued</vt:lpstr>
      <vt:lpstr>Order of Difficulty: Math Test</vt:lpstr>
      <vt:lpstr>Order of Difficulty: Reading Test</vt:lpstr>
      <vt:lpstr>Order of Difficulty: Reading Test continued</vt:lpstr>
      <vt:lpstr>Order of Difficulty: Writing and Language Test</vt:lpstr>
      <vt:lpstr>Order of Difficulty: Writing and Language Test</vt:lpstr>
      <vt:lpstr>Order of Difficulty: Writing and Language Test continued</vt:lpstr>
      <vt:lpstr>Leave NOTHING Blank!</vt:lpstr>
      <vt:lpstr>Quick Write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Prep Lesson # 1</dc:title>
  <dc:creator>Maura Masters</dc:creator>
  <cp:lastModifiedBy>Maura Masters</cp:lastModifiedBy>
  <cp:revision>25</cp:revision>
  <dcterms:created xsi:type="dcterms:W3CDTF">2016-09-11T19:46:37Z</dcterms:created>
  <dcterms:modified xsi:type="dcterms:W3CDTF">2016-10-17T03:25:37Z</dcterms:modified>
</cp:coreProperties>
</file>